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9"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5" r:id="rId21"/>
    <p:sldId id="276" r:id="rId22"/>
    <p:sldId id="278"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30" autoAdjust="0"/>
    <p:restoredTop sz="94660"/>
  </p:normalViewPr>
  <p:slideViewPr>
    <p:cSldViewPr snapToGrid="0">
      <p:cViewPr varScale="1">
        <p:scale>
          <a:sx n="86" d="100"/>
          <a:sy n="86" d="100"/>
        </p:scale>
        <p:origin x="437"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ru-RU"/>
              <a:t>Образец заголовка</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37A84FDD-1356-4C4B-AB01-47F917EF0DEE}" type="datetimeFigureOut">
              <a:rPr lang="ru-RU" smtClean="0"/>
              <a:t>31.03.2025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5BA1EDAB-316D-4CE7-BA68-FDAB7A8D4486}" type="slidenum">
              <a:rPr lang="ru-RU" smtClean="0"/>
              <a:t>‹#›</a:t>
            </a:fld>
            <a:endParaRPr lang="ru-RU"/>
          </a:p>
        </p:txBody>
      </p:sp>
    </p:spTree>
    <p:extLst>
      <p:ext uri="{BB962C8B-B14F-4D97-AF65-F5344CB8AC3E}">
        <p14:creationId xmlns:p14="http://schemas.microsoft.com/office/powerpoint/2010/main" val="3542761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7A84FDD-1356-4C4B-AB01-47F917EF0DEE}" type="datetimeFigureOut">
              <a:rPr lang="ru-RU" smtClean="0"/>
              <a:t>31.03.2025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BA1EDAB-316D-4CE7-BA68-FDAB7A8D4486}" type="slidenum">
              <a:rPr lang="ru-RU" smtClean="0"/>
              <a:t>‹#›</a:t>
            </a:fld>
            <a:endParaRPr lang="ru-RU"/>
          </a:p>
        </p:txBody>
      </p:sp>
    </p:spTree>
    <p:extLst>
      <p:ext uri="{BB962C8B-B14F-4D97-AF65-F5344CB8AC3E}">
        <p14:creationId xmlns:p14="http://schemas.microsoft.com/office/powerpoint/2010/main" val="4115784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7A84FDD-1356-4C4B-AB01-47F917EF0DEE}" type="datetimeFigureOut">
              <a:rPr lang="ru-RU" smtClean="0"/>
              <a:t>31.03.2025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BA1EDAB-316D-4CE7-BA68-FDAB7A8D4486}" type="slidenum">
              <a:rPr lang="ru-RU" smtClean="0"/>
              <a:t>‹#›</a:t>
            </a:fld>
            <a:endParaRPr lang="ru-RU"/>
          </a:p>
        </p:txBody>
      </p:sp>
    </p:spTree>
    <p:extLst>
      <p:ext uri="{BB962C8B-B14F-4D97-AF65-F5344CB8AC3E}">
        <p14:creationId xmlns:p14="http://schemas.microsoft.com/office/powerpoint/2010/main" val="3248975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7A84FDD-1356-4C4B-AB01-47F917EF0DEE}" type="datetimeFigureOut">
              <a:rPr lang="ru-RU" smtClean="0"/>
              <a:t>31.03.2025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BA1EDAB-316D-4CE7-BA68-FDAB7A8D4486}" type="slidenum">
              <a:rPr lang="ru-RU" smtClean="0"/>
              <a:t>‹#›</a:t>
            </a:fld>
            <a:endParaRPr lang="ru-RU"/>
          </a:p>
        </p:txBody>
      </p:sp>
    </p:spTree>
    <p:extLst>
      <p:ext uri="{BB962C8B-B14F-4D97-AF65-F5344CB8AC3E}">
        <p14:creationId xmlns:p14="http://schemas.microsoft.com/office/powerpoint/2010/main" val="391518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ru-RU"/>
              <a:t>Образец заголовка</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8593667" y="6272784"/>
            <a:ext cx="2644309" cy="365125"/>
          </a:xfrm>
        </p:spPr>
        <p:txBody>
          <a:bodyPr/>
          <a:lstStyle/>
          <a:p>
            <a:fld id="{37A84FDD-1356-4C4B-AB01-47F917EF0DEE}" type="datetimeFigureOut">
              <a:rPr lang="ru-RU" smtClean="0"/>
              <a:t>31.03.2025</a:t>
            </a:fld>
            <a:endParaRPr lang="ru-RU"/>
          </a:p>
        </p:txBody>
      </p:sp>
      <p:sp>
        <p:nvSpPr>
          <p:cNvPr id="5" name="Footer Placeholder 4"/>
          <p:cNvSpPr>
            <a:spLocks noGrp="1"/>
          </p:cNvSpPr>
          <p:nvPr>
            <p:ph type="ftr" sz="quarter" idx="11"/>
          </p:nvPr>
        </p:nvSpPr>
        <p:spPr>
          <a:xfrm>
            <a:off x="2182708" y="6272784"/>
            <a:ext cx="6327648" cy="365125"/>
          </a:xfrm>
        </p:spPr>
        <p:txBody>
          <a:bodyPr/>
          <a:lstStyle/>
          <a:p>
            <a:endParaRPr lang="ru-RU"/>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5BA1EDAB-316D-4CE7-BA68-FDAB7A8D4486}" type="slidenum">
              <a:rPr lang="ru-RU" smtClean="0"/>
              <a:t>‹#›</a:t>
            </a:fld>
            <a:endParaRPr lang="ru-RU"/>
          </a:p>
        </p:txBody>
      </p:sp>
    </p:spTree>
    <p:extLst>
      <p:ext uri="{BB962C8B-B14F-4D97-AF65-F5344CB8AC3E}">
        <p14:creationId xmlns:p14="http://schemas.microsoft.com/office/powerpoint/2010/main" val="1538492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37A84FDD-1356-4C4B-AB01-47F917EF0DEE}" type="datetimeFigureOut">
              <a:rPr lang="ru-RU" smtClean="0"/>
              <a:t>31.03.2025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BA1EDAB-316D-4CE7-BA68-FDAB7A8D4486}" type="slidenum">
              <a:rPr lang="ru-RU" smtClean="0"/>
              <a:t>‹#›</a:t>
            </a:fld>
            <a:endParaRPr lang="ru-RU"/>
          </a:p>
        </p:txBody>
      </p:sp>
    </p:spTree>
    <p:extLst>
      <p:ext uri="{BB962C8B-B14F-4D97-AF65-F5344CB8AC3E}">
        <p14:creationId xmlns:p14="http://schemas.microsoft.com/office/powerpoint/2010/main" val="920350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37A84FDD-1356-4C4B-AB01-47F917EF0DEE}" type="datetimeFigureOut">
              <a:rPr lang="ru-RU" smtClean="0"/>
              <a:t>31.03.2025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BA1EDAB-316D-4CE7-BA68-FDAB7A8D4486}" type="slidenum">
              <a:rPr lang="ru-RU" smtClean="0"/>
              <a:t>‹#›</a:t>
            </a:fld>
            <a:endParaRPr lang="ru-RU"/>
          </a:p>
        </p:txBody>
      </p:sp>
    </p:spTree>
    <p:extLst>
      <p:ext uri="{BB962C8B-B14F-4D97-AF65-F5344CB8AC3E}">
        <p14:creationId xmlns:p14="http://schemas.microsoft.com/office/powerpoint/2010/main" val="1449269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37A84FDD-1356-4C4B-AB01-47F917EF0DEE}" type="datetimeFigureOut">
              <a:rPr lang="ru-RU" smtClean="0"/>
              <a:t>31.03.2025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BA1EDAB-316D-4CE7-BA68-FDAB7A8D4486}" type="slidenum">
              <a:rPr lang="ru-RU" smtClean="0"/>
              <a:t>‹#›</a:t>
            </a:fld>
            <a:endParaRPr lang="ru-RU"/>
          </a:p>
        </p:txBody>
      </p:sp>
    </p:spTree>
    <p:extLst>
      <p:ext uri="{BB962C8B-B14F-4D97-AF65-F5344CB8AC3E}">
        <p14:creationId xmlns:p14="http://schemas.microsoft.com/office/powerpoint/2010/main" val="3156425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A84FDD-1356-4C4B-AB01-47F917EF0DEE}" type="datetimeFigureOut">
              <a:rPr lang="ru-RU" smtClean="0"/>
              <a:t>31.03.2025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BA1EDAB-316D-4CE7-BA68-FDAB7A8D4486}" type="slidenum">
              <a:rPr lang="ru-RU" smtClean="0"/>
              <a:t>‹#›</a:t>
            </a:fld>
            <a:endParaRPr lang="ru-RU"/>
          </a:p>
        </p:txBody>
      </p:sp>
    </p:spTree>
    <p:extLst>
      <p:ext uri="{BB962C8B-B14F-4D97-AF65-F5344CB8AC3E}">
        <p14:creationId xmlns:p14="http://schemas.microsoft.com/office/powerpoint/2010/main" val="4213525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a:t>Образец заголовка</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37A84FDD-1356-4C4B-AB01-47F917EF0DEE}" type="datetimeFigureOut">
              <a:rPr lang="ru-RU" smtClean="0"/>
              <a:t>31.03.2025</a:t>
            </a:fld>
            <a:endParaRPr lang="ru-RU"/>
          </a:p>
        </p:txBody>
      </p:sp>
      <p:sp>
        <p:nvSpPr>
          <p:cNvPr id="6" name="Footer Placeholder 5"/>
          <p:cNvSpPr>
            <a:spLocks noGrp="1"/>
          </p:cNvSpPr>
          <p:nvPr>
            <p:ph type="ftr" sz="quarter" idx="11"/>
          </p:nvPr>
        </p:nvSpPr>
        <p:spPr/>
        <p:txBody>
          <a:bodyPr/>
          <a:lstStyle/>
          <a:p>
            <a:endParaRPr lang="ru-RU"/>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5BA1EDAB-316D-4CE7-BA68-FDAB7A8D4486}" type="slidenum">
              <a:rPr lang="ru-RU" smtClean="0"/>
              <a:t>‹#›</a:t>
            </a:fld>
            <a:endParaRPr lang="ru-RU"/>
          </a:p>
        </p:txBody>
      </p:sp>
    </p:spTree>
    <p:extLst>
      <p:ext uri="{BB962C8B-B14F-4D97-AF65-F5344CB8AC3E}">
        <p14:creationId xmlns:p14="http://schemas.microsoft.com/office/powerpoint/2010/main" val="3185457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a:t>Образец заголовка</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37A84FDD-1356-4C4B-AB01-47F917EF0DEE}" type="datetimeFigureOut">
              <a:rPr lang="ru-RU" smtClean="0"/>
              <a:t>31.03.2025</a:t>
            </a:fld>
            <a:endParaRPr lang="ru-RU"/>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5BA1EDAB-316D-4CE7-BA68-FDAB7A8D4486}" type="slidenum">
              <a:rPr lang="ru-RU" smtClean="0"/>
              <a:t>‹#›</a:t>
            </a:fld>
            <a:endParaRPr lang="ru-RU"/>
          </a:p>
        </p:txBody>
      </p:sp>
    </p:spTree>
    <p:extLst>
      <p:ext uri="{BB962C8B-B14F-4D97-AF65-F5344CB8AC3E}">
        <p14:creationId xmlns:p14="http://schemas.microsoft.com/office/powerpoint/2010/main" val="3213033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37A84FDD-1356-4C4B-AB01-47F917EF0DEE}" type="datetimeFigureOut">
              <a:rPr lang="ru-RU" smtClean="0"/>
              <a:t>31.03.2025</a:t>
            </a:fld>
            <a:endParaRPr lang="ru-RU"/>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ru-RU"/>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5BA1EDAB-316D-4CE7-BA68-FDAB7A8D4486}" type="slidenum">
              <a:rPr lang="ru-RU" smtClean="0"/>
              <a:t>‹#›</a:t>
            </a:fld>
            <a:endParaRPr lang="ru-RU"/>
          </a:p>
        </p:txBody>
      </p:sp>
    </p:spTree>
    <p:extLst>
      <p:ext uri="{BB962C8B-B14F-4D97-AF65-F5344CB8AC3E}">
        <p14:creationId xmlns:p14="http://schemas.microsoft.com/office/powerpoint/2010/main" val="31836780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4D6D5363-F448-4E74-B33B-89E0EE921767}"/>
              </a:ext>
            </a:extLst>
          </p:cNvPr>
          <p:cNvSpPr>
            <a:spLocks noGrp="1"/>
          </p:cNvSpPr>
          <p:nvPr>
            <p:ph type="ctrTitle"/>
          </p:nvPr>
        </p:nvSpPr>
        <p:spPr>
          <a:xfrm>
            <a:off x="1051560" y="1432223"/>
            <a:ext cx="9966960" cy="3035808"/>
          </a:xfrm>
        </p:spPr>
        <p:txBody>
          <a:bodyPr>
            <a:normAutofit/>
          </a:bodyPr>
          <a:lstStyle/>
          <a:p>
            <a:r>
              <a:rPr lang="en-US" dirty="0"/>
              <a:t>So what makes a good paper? </a:t>
            </a:r>
            <a:br>
              <a:rPr lang="en-US" dirty="0"/>
            </a:br>
            <a:r>
              <a:rPr lang="en-US" sz="3600" dirty="0"/>
              <a:t>By Katrina </a:t>
            </a:r>
            <a:r>
              <a:rPr lang="en-US" sz="3600" dirty="0" err="1"/>
              <a:t>Kelner</a:t>
            </a:r>
            <a:r>
              <a:rPr lang="en-US" sz="3600" dirty="0"/>
              <a:t> </a:t>
            </a:r>
            <a:r>
              <a:rPr lang="en-US" sz="2200" dirty="0"/>
              <a:t>is Deputy Editor, Life Sciences, at Science magazine.</a:t>
            </a:r>
            <a:endParaRPr lang="ru-RU" sz="2200" dirty="0"/>
          </a:p>
        </p:txBody>
      </p:sp>
      <p:sp>
        <p:nvSpPr>
          <p:cNvPr id="3" name="Подзаголовок 2">
            <a:extLst>
              <a:ext uri="{FF2B5EF4-FFF2-40B4-BE49-F238E27FC236}">
                <a16:creationId xmlns="" xmlns:a16="http://schemas.microsoft.com/office/drawing/2014/main" id="{82DA44E8-E842-41DD-86AC-F264C31F5C21}"/>
              </a:ext>
            </a:extLst>
          </p:cNvPr>
          <p:cNvSpPr>
            <a:spLocks noGrp="1"/>
          </p:cNvSpPr>
          <p:nvPr>
            <p:ph type="subTitle" idx="1"/>
          </p:nvPr>
        </p:nvSpPr>
        <p:spPr>
          <a:xfrm>
            <a:off x="3813048" y="5248656"/>
            <a:ext cx="7891272" cy="1069848"/>
          </a:xfrm>
        </p:spPr>
        <p:txBody>
          <a:bodyPr>
            <a:normAutofit fontScale="55000" lnSpcReduction="20000"/>
          </a:bodyPr>
          <a:lstStyle/>
          <a:p>
            <a:pPr algn="r"/>
            <a:r>
              <a:rPr lang="en-US" dirty="0" err="1" smtClean="0"/>
              <a:t>Zholaman</a:t>
            </a:r>
            <a:r>
              <a:rPr lang="en-US" dirty="0" smtClean="0"/>
              <a:t> </a:t>
            </a:r>
            <a:r>
              <a:rPr lang="en-US" dirty="0" err="1" smtClean="0"/>
              <a:t>Bektemessov</a:t>
            </a:r>
            <a:endParaRPr lang="en-US" dirty="0"/>
          </a:p>
          <a:p>
            <a:pPr algn="r"/>
            <a:endParaRPr lang="en-US" dirty="0"/>
          </a:p>
          <a:p>
            <a:pPr algn="r"/>
            <a:r>
              <a:rPr lang="en-US" dirty="0"/>
              <a:t>Almaty</a:t>
            </a:r>
          </a:p>
          <a:p>
            <a:pPr algn="r"/>
            <a:r>
              <a:rPr lang="en-US" dirty="0"/>
              <a:t>20</a:t>
            </a:r>
            <a:r>
              <a:rPr lang="kk-KZ" dirty="0" smtClean="0"/>
              <a:t>2</a:t>
            </a:r>
            <a:r>
              <a:rPr lang="ru-RU" dirty="0" smtClean="0"/>
              <a:t>5</a:t>
            </a:r>
            <a:endParaRPr lang="ru-RU" dirty="0"/>
          </a:p>
        </p:txBody>
      </p:sp>
      <p:pic>
        <p:nvPicPr>
          <p:cNvPr id="4" name="Рисунок 3">
            <a:extLst>
              <a:ext uri="{FF2B5EF4-FFF2-40B4-BE49-F238E27FC236}">
                <a16:creationId xmlns="" xmlns:a16="http://schemas.microsoft.com/office/drawing/2014/main" id="{A23E9441-1E21-4146-8426-7F01980AD575}"/>
              </a:ext>
            </a:extLst>
          </p:cNvPr>
          <p:cNvPicPr>
            <a:picLocks noChangeAspect="1"/>
          </p:cNvPicPr>
          <p:nvPr/>
        </p:nvPicPr>
        <p:blipFill>
          <a:blip r:embed="rId2"/>
          <a:stretch>
            <a:fillRect/>
          </a:stretch>
        </p:blipFill>
        <p:spPr>
          <a:xfrm>
            <a:off x="836664" y="4468032"/>
            <a:ext cx="5070360" cy="2314182"/>
          </a:xfrm>
          <a:prstGeom prst="rect">
            <a:avLst/>
          </a:prstGeom>
        </p:spPr>
      </p:pic>
    </p:spTree>
    <p:extLst>
      <p:ext uri="{BB962C8B-B14F-4D97-AF65-F5344CB8AC3E}">
        <p14:creationId xmlns:p14="http://schemas.microsoft.com/office/powerpoint/2010/main" val="5150784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E0589E12-9E70-4B90-ADDB-FF7637600C24}"/>
              </a:ext>
            </a:extLst>
          </p:cNvPr>
          <p:cNvSpPr>
            <a:spLocks noGrp="1"/>
          </p:cNvSpPr>
          <p:nvPr>
            <p:ph type="title"/>
          </p:nvPr>
        </p:nvSpPr>
        <p:spPr>
          <a:xfrm>
            <a:off x="838200" y="171163"/>
            <a:ext cx="10515600" cy="937202"/>
          </a:xfrm>
        </p:spPr>
        <p:txBody>
          <a:bodyPr/>
          <a:lstStyle/>
          <a:p>
            <a:pPr algn="ctr"/>
            <a:r>
              <a:rPr lang="en-US" dirty="0"/>
              <a:t>Choose an appropriate journal</a:t>
            </a:r>
            <a:endParaRPr lang="ru-RU" sz="2800" dirty="0"/>
          </a:p>
        </p:txBody>
      </p:sp>
      <p:sp>
        <p:nvSpPr>
          <p:cNvPr id="3" name="Объект 2">
            <a:extLst>
              <a:ext uri="{FF2B5EF4-FFF2-40B4-BE49-F238E27FC236}">
                <a16:creationId xmlns="" xmlns:a16="http://schemas.microsoft.com/office/drawing/2014/main" id="{3485075F-6D2C-4DBA-917E-E2CDDDED19D8}"/>
              </a:ext>
            </a:extLst>
          </p:cNvPr>
          <p:cNvSpPr>
            <a:spLocks noGrp="1"/>
          </p:cNvSpPr>
          <p:nvPr>
            <p:ph idx="1"/>
          </p:nvPr>
        </p:nvSpPr>
        <p:spPr>
          <a:xfrm>
            <a:off x="838200" y="1108365"/>
            <a:ext cx="10515600" cy="5749635"/>
          </a:xfrm>
        </p:spPr>
        <p:txBody>
          <a:bodyPr>
            <a:normAutofit/>
          </a:bodyPr>
          <a:lstStyle/>
          <a:p>
            <a:r>
              <a:rPr lang="en-US" sz="2400" dirty="0"/>
              <a:t>Aiming your paper at the most appropriate journal can save much effort and reveal your results to the world sooner. </a:t>
            </a:r>
          </a:p>
          <a:p>
            <a:r>
              <a:rPr lang="en-US" sz="2400" dirty="0"/>
              <a:t>The so-called top journals value novelty and unexpected findings, but other journals may be more interested in careful, extensive analyses of critical ( e.g., biological) processes. </a:t>
            </a:r>
          </a:p>
          <a:p>
            <a:r>
              <a:rPr lang="en-US" sz="2400" dirty="0"/>
              <a:t>Survey the various journals and see where your work would fit best.</a:t>
            </a:r>
          </a:p>
          <a:p>
            <a:r>
              <a:rPr lang="en-US" sz="2400" dirty="0" smtClean="0"/>
              <a:t>Get </a:t>
            </a:r>
            <a:r>
              <a:rPr lang="en-US" sz="2400" dirty="0"/>
              <a:t>advice from colleagues and others in the field who have experience as authors, reviewers, and journal editors.</a:t>
            </a:r>
          </a:p>
          <a:p>
            <a:r>
              <a:rPr lang="en-US" sz="2400" dirty="0" smtClean="0"/>
              <a:t>It </a:t>
            </a:r>
            <a:r>
              <a:rPr lang="en-US" sz="2400" dirty="0"/>
              <a:t>may be tempting to send your paper to a top journal even if your results are not of the highest novelty or broadest interest. </a:t>
            </a:r>
          </a:p>
          <a:p>
            <a:r>
              <a:rPr lang="en-US" sz="2400" dirty="0"/>
              <a:t>But you can save time and reduce your frustration if you send it to the appropriate journal first instead of waiting until it's rejected by a top journal. </a:t>
            </a:r>
            <a:endParaRPr lang="ru-RU" sz="2400" dirty="0"/>
          </a:p>
          <a:p>
            <a:endParaRPr lang="ru-RU" dirty="0"/>
          </a:p>
        </p:txBody>
      </p:sp>
    </p:spTree>
    <p:extLst>
      <p:ext uri="{BB962C8B-B14F-4D97-AF65-F5344CB8AC3E}">
        <p14:creationId xmlns:p14="http://schemas.microsoft.com/office/powerpoint/2010/main" val="35523562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D50B48EC-42BF-4B77-B7AC-3F8F9B91B050}"/>
              </a:ext>
            </a:extLst>
          </p:cNvPr>
          <p:cNvSpPr>
            <a:spLocks noGrp="1"/>
          </p:cNvSpPr>
          <p:nvPr>
            <p:ph type="title"/>
          </p:nvPr>
        </p:nvSpPr>
        <p:spPr>
          <a:xfrm>
            <a:off x="838200" y="101889"/>
            <a:ext cx="10515600" cy="673966"/>
          </a:xfrm>
        </p:spPr>
        <p:txBody>
          <a:bodyPr>
            <a:normAutofit fontScale="90000"/>
          </a:bodyPr>
          <a:lstStyle/>
          <a:p>
            <a:pPr algn="ctr"/>
            <a:r>
              <a:rPr lang="en-US" dirty="0"/>
              <a:t>Submit a high-quality paper </a:t>
            </a:r>
            <a:r>
              <a:rPr lang="en-US" sz="3100" dirty="0"/>
              <a:t>(1/2) </a:t>
            </a:r>
            <a:endParaRPr lang="ru-RU" sz="3100" dirty="0"/>
          </a:p>
        </p:txBody>
      </p:sp>
      <p:sp>
        <p:nvSpPr>
          <p:cNvPr id="3" name="Объект 2">
            <a:extLst>
              <a:ext uri="{FF2B5EF4-FFF2-40B4-BE49-F238E27FC236}">
                <a16:creationId xmlns="" xmlns:a16="http://schemas.microsoft.com/office/drawing/2014/main" id="{AC9E94CD-4F34-4615-A00E-C7130B52DAC9}"/>
              </a:ext>
            </a:extLst>
          </p:cNvPr>
          <p:cNvSpPr>
            <a:spLocks noGrp="1"/>
          </p:cNvSpPr>
          <p:nvPr>
            <p:ph idx="1"/>
          </p:nvPr>
        </p:nvSpPr>
        <p:spPr>
          <a:xfrm>
            <a:off x="838200" y="928256"/>
            <a:ext cx="10515600" cy="5749636"/>
          </a:xfrm>
        </p:spPr>
        <p:txBody>
          <a:bodyPr>
            <a:normAutofit/>
          </a:bodyPr>
          <a:lstStyle/>
          <a:p>
            <a:r>
              <a:rPr lang="en-US" sz="2200" dirty="0"/>
              <a:t>In the eyes of your readers - editors and reviewers included--the quality of the paper you send in directly reflects the quality of the science behind it. </a:t>
            </a:r>
          </a:p>
          <a:p>
            <a:r>
              <a:rPr lang="en-US" sz="2200" dirty="0"/>
              <a:t>A careless approach to writing can undermine the most meticulous experiment. It is thus critical that the paper be free of careless errors, especially in the data. </a:t>
            </a:r>
          </a:p>
          <a:p>
            <a:r>
              <a:rPr lang="en-US" sz="2200" dirty="0"/>
              <a:t>Check and recheck that all information is consistent, that the images and graphs represent what you say they represent. </a:t>
            </a:r>
          </a:p>
          <a:p>
            <a:r>
              <a:rPr lang="en-US" sz="2200" dirty="0"/>
              <a:t>Again, figures are your best ally to convey your story, so make them easy to understand. </a:t>
            </a:r>
          </a:p>
          <a:p>
            <a:r>
              <a:rPr lang="en-US" sz="2200" dirty="0"/>
              <a:t>Each figure should make only one or a few related points, and together they should make all the paper's important points in an easy-to-grasp manner. </a:t>
            </a:r>
          </a:p>
          <a:p>
            <a:r>
              <a:rPr lang="en-US" sz="2200" dirty="0"/>
              <a:t>Put as much information about the data and the conditions of the experiment directly on the figure as you can. </a:t>
            </a:r>
          </a:p>
          <a:p>
            <a:r>
              <a:rPr lang="en-US" sz="2200" dirty="0"/>
              <a:t>The figure legend is important, but the less the reader has to refer back and forth to it, the better. </a:t>
            </a:r>
            <a:endParaRPr lang="ru-RU" sz="2200" dirty="0"/>
          </a:p>
          <a:p>
            <a:endParaRPr lang="ru-RU" dirty="0"/>
          </a:p>
        </p:txBody>
      </p:sp>
    </p:spTree>
    <p:extLst>
      <p:ext uri="{BB962C8B-B14F-4D97-AF65-F5344CB8AC3E}">
        <p14:creationId xmlns:p14="http://schemas.microsoft.com/office/powerpoint/2010/main" val="30052763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2807AF7-30A7-4F81-9D06-1A76D64CD48B}"/>
              </a:ext>
            </a:extLst>
          </p:cNvPr>
          <p:cNvSpPr>
            <a:spLocks noGrp="1"/>
          </p:cNvSpPr>
          <p:nvPr>
            <p:ph type="title"/>
          </p:nvPr>
        </p:nvSpPr>
        <p:spPr/>
        <p:txBody>
          <a:bodyPr/>
          <a:lstStyle/>
          <a:p>
            <a:pPr algn="ctr"/>
            <a:r>
              <a:rPr lang="en-US" dirty="0"/>
              <a:t>Submit a high-quality paper </a:t>
            </a:r>
            <a:r>
              <a:rPr lang="en-US" sz="2800" dirty="0"/>
              <a:t>(2/2)</a:t>
            </a:r>
            <a:endParaRPr lang="ru-RU" sz="2800" dirty="0"/>
          </a:p>
        </p:txBody>
      </p:sp>
      <p:sp>
        <p:nvSpPr>
          <p:cNvPr id="3" name="Объект 2">
            <a:extLst>
              <a:ext uri="{FF2B5EF4-FFF2-40B4-BE49-F238E27FC236}">
                <a16:creationId xmlns="" xmlns:a16="http://schemas.microsoft.com/office/drawing/2014/main" id="{A420DABC-00B2-44C9-B35C-C27D45711C03}"/>
              </a:ext>
            </a:extLst>
          </p:cNvPr>
          <p:cNvSpPr>
            <a:spLocks noGrp="1"/>
          </p:cNvSpPr>
          <p:nvPr>
            <p:ph idx="1"/>
          </p:nvPr>
        </p:nvSpPr>
        <p:spPr>
          <a:xfrm>
            <a:off x="363266" y="2807208"/>
            <a:ext cx="10058400" cy="4050792"/>
          </a:xfrm>
        </p:spPr>
        <p:txBody>
          <a:bodyPr/>
          <a:lstStyle/>
          <a:p>
            <a:r>
              <a:rPr lang="en-US" sz="2400" dirty="0"/>
              <a:t>Do not neglect the form. </a:t>
            </a:r>
          </a:p>
          <a:p>
            <a:r>
              <a:rPr lang="en-US" sz="2400" dirty="0"/>
              <a:t>It is critical that the paper is written clearly and that it contains no spelling or grammatical errors, and that the logic is crisp and clean.</a:t>
            </a:r>
          </a:p>
          <a:p>
            <a:r>
              <a:rPr lang="en-US" sz="2400" dirty="0" smtClean="0"/>
              <a:t>Show </a:t>
            </a:r>
            <a:r>
              <a:rPr lang="en-US" sz="2400" dirty="0"/>
              <a:t>your paper to your most critical friends and colleagues and take their advice seriously.</a:t>
            </a:r>
          </a:p>
          <a:p>
            <a:r>
              <a:rPr lang="en-US" sz="2400" dirty="0" smtClean="0"/>
              <a:t>Also </a:t>
            </a:r>
            <a:r>
              <a:rPr lang="en-US" sz="2400" dirty="0"/>
              <a:t>make sure that all authors have seen and approved the submission!</a:t>
            </a:r>
            <a:endParaRPr lang="ru-RU" sz="2400" dirty="0"/>
          </a:p>
          <a:p>
            <a:endParaRPr lang="ru-RU" dirty="0"/>
          </a:p>
        </p:txBody>
      </p:sp>
    </p:spTree>
    <p:extLst>
      <p:ext uri="{BB962C8B-B14F-4D97-AF65-F5344CB8AC3E}">
        <p14:creationId xmlns:p14="http://schemas.microsoft.com/office/powerpoint/2010/main" val="9649540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14E5021-5B55-44BE-811E-198FF816F9A9}"/>
              </a:ext>
            </a:extLst>
          </p:cNvPr>
          <p:cNvSpPr>
            <a:spLocks noGrp="1"/>
          </p:cNvSpPr>
          <p:nvPr>
            <p:ph type="title"/>
          </p:nvPr>
        </p:nvSpPr>
        <p:spPr>
          <a:xfrm>
            <a:off x="263235" y="365125"/>
            <a:ext cx="11485419" cy="951057"/>
          </a:xfrm>
        </p:spPr>
        <p:txBody>
          <a:bodyPr>
            <a:normAutofit fontScale="90000"/>
          </a:bodyPr>
          <a:lstStyle/>
          <a:p>
            <a:pPr algn="ctr"/>
            <a:r>
              <a:rPr lang="en-US" dirty="0"/>
              <a:t>Help ensure that the review process goes smoothly </a:t>
            </a:r>
            <a:r>
              <a:rPr lang="en-US" sz="2200" dirty="0"/>
              <a:t>(1/2)</a:t>
            </a:r>
            <a:endParaRPr lang="ru-RU" sz="2200" dirty="0"/>
          </a:p>
        </p:txBody>
      </p:sp>
      <p:sp>
        <p:nvSpPr>
          <p:cNvPr id="3" name="Объект 2">
            <a:extLst>
              <a:ext uri="{FF2B5EF4-FFF2-40B4-BE49-F238E27FC236}">
                <a16:creationId xmlns="" xmlns:a16="http://schemas.microsoft.com/office/drawing/2014/main" id="{AB7E3438-9253-42E6-9587-C3EB61E3F5C8}"/>
              </a:ext>
            </a:extLst>
          </p:cNvPr>
          <p:cNvSpPr>
            <a:spLocks noGrp="1"/>
          </p:cNvSpPr>
          <p:nvPr>
            <p:ph idx="1"/>
          </p:nvPr>
        </p:nvSpPr>
        <p:spPr>
          <a:xfrm>
            <a:off x="838200" y="1496291"/>
            <a:ext cx="10515600" cy="4680672"/>
          </a:xfrm>
        </p:spPr>
        <p:txBody>
          <a:bodyPr>
            <a:normAutofit/>
          </a:bodyPr>
          <a:lstStyle/>
          <a:p>
            <a:r>
              <a:rPr lang="en-US" sz="2400" dirty="0"/>
              <a:t>Journals can be run by professional editorial staff (such as Science, which receives about 12,000 submissions per year) or by academics who take on the role of editor for a defined period of time.</a:t>
            </a:r>
          </a:p>
          <a:p>
            <a:r>
              <a:rPr lang="en-US" sz="2400" dirty="0" smtClean="0"/>
              <a:t>Both </a:t>
            </a:r>
            <a:r>
              <a:rPr lang="en-US" sz="2400" dirty="0"/>
              <a:t>types of editors send papers out to peer reviewers--working scientists who evaluate your paper for accuracy, logic, and scientific interest. </a:t>
            </a:r>
          </a:p>
          <a:p>
            <a:r>
              <a:rPr lang="en-US" sz="2400" dirty="0"/>
              <a:t>Some journals (such as Science) have an initial screening step in which papers unlikely to make it through the review process are rejected.</a:t>
            </a:r>
          </a:p>
          <a:p>
            <a:r>
              <a:rPr lang="en-US" sz="2400" dirty="0" smtClean="0"/>
              <a:t>Science </a:t>
            </a:r>
            <a:r>
              <a:rPr lang="en-US" sz="2400" dirty="0"/>
              <a:t>editors make these initial screening decisions with advice from the Board of Reviewing Editors, a group of more than 100 working scientists.</a:t>
            </a:r>
            <a:endParaRPr lang="ru-RU" sz="2400" dirty="0"/>
          </a:p>
          <a:p>
            <a:endParaRPr lang="ru-RU" dirty="0"/>
          </a:p>
        </p:txBody>
      </p:sp>
    </p:spTree>
    <p:extLst>
      <p:ext uri="{BB962C8B-B14F-4D97-AF65-F5344CB8AC3E}">
        <p14:creationId xmlns:p14="http://schemas.microsoft.com/office/powerpoint/2010/main" val="7055999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C7049F3F-302D-4636-8C34-4CFED46E224E}"/>
              </a:ext>
            </a:extLst>
          </p:cNvPr>
          <p:cNvSpPr>
            <a:spLocks noGrp="1"/>
          </p:cNvSpPr>
          <p:nvPr>
            <p:ph type="title"/>
          </p:nvPr>
        </p:nvSpPr>
        <p:spPr>
          <a:xfrm>
            <a:off x="651163" y="365125"/>
            <a:ext cx="11208327" cy="743239"/>
          </a:xfrm>
        </p:spPr>
        <p:txBody>
          <a:bodyPr>
            <a:normAutofit fontScale="90000"/>
          </a:bodyPr>
          <a:lstStyle/>
          <a:p>
            <a:r>
              <a:rPr lang="en-US" dirty="0"/>
              <a:t>Help ensure that the review process goes smoothly </a:t>
            </a:r>
            <a:r>
              <a:rPr lang="en-US" sz="2200" dirty="0"/>
              <a:t>(2/2) </a:t>
            </a:r>
            <a:endParaRPr lang="ru-RU" sz="2200" dirty="0"/>
          </a:p>
        </p:txBody>
      </p:sp>
      <p:sp>
        <p:nvSpPr>
          <p:cNvPr id="3" name="Объект 2">
            <a:extLst>
              <a:ext uri="{FF2B5EF4-FFF2-40B4-BE49-F238E27FC236}">
                <a16:creationId xmlns="" xmlns:a16="http://schemas.microsoft.com/office/drawing/2014/main" id="{A9CC380E-2E30-4FC5-9572-865CB7A78F09}"/>
              </a:ext>
            </a:extLst>
          </p:cNvPr>
          <p:cNvSpPr>
            <a:spLocks noGrp="1"/>
          </p:cNvSpPr>
          <p:nvPr>
            <p:ph idx="1"/>
          </p:nvPr>
        </p:nvSpPr>
        <p:spPr>
          <a:xfrm>
            <a:off x="651163" y="1619907"/>
            <a:ext cx="10515600" cy="4876800"/>
          </a:xfrm>
        </p:spPr>
        <p:txBody>
          <a:bodyPr>
            <a:normAutofit/>
          </a:bodyPr>
          <a:lstStyle/>
          <a:p>
            <a:r>
              <a:rPr lang="en-US" sz="2400" dirty="0"/>
              <a:t>Reviewers are chosen by the editor on the basis of their expertise in the field, often utilizing extensive databases assembled by the journal and the editor’s knowledge of the area. </a:t>
            </a:r>
          </a:p>
          <a:p>
            <a:r>
              <a:rPr lang="en-US" sz="2400" dirty="0"/>
              <a:t>Some scientists are better reviewers than others - they are more critical and thorough, a fact that quickly becomes known to editors. </a:t>
            </a:r>
          </a:p>
          <a:p>
            <a:r>
              <a:rPr lang="en-US" sz="2400" dirty="0"/>
              <a:t>The review process can take anywhere from a few days to several weeks.</a:t>
            </a:r>
          </a:p>
          <a:p>
            <a:r>
              <a:rPr lang="en-US" sz="2400" dirty="0" smtClean="0"/>
              <a:t>After </a:t>
            </a:r>
            <a:r>
              <a:rPr lang="en-US" sz="2400" dirty="0"/>
              <a:t>review, the editor makes a decision about publication, taking into account all of the feedback he or she has received. </a:t>
            </a:r>
          </a:p>
          <a:p>
            <a:r>
              <a:rPr lang="en-US" sz="2400" dirty="0"/>
              <a:t>The editorial goals of the journal - sometimes journals decide that certain areas are of particular upcoming or lessening interest - factor into the decision, as does knowledge about the reviewers themselves and the background behind their opinions. </a:t>
            </a:r>
            <a:endParaRPr lang="ru-RU" sz="2400" dirty="0"/>
          </a:p>
          <a:p>
            <a:endParaRPr lang="ru-RU" dirty="0"/>
          </a:p>
        </p:txBody>
      </p:sp>
    </p:spTree>
    <p:extLst>
      <p:ext uri="{BB962C8B-B14F-4D97-AF65-F5344CB8AC3E}">
        <p14:creationId xmlns:p14="http://schemas.microsoft.com/office/powerpoint/2010/main" val="317588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BDCBCEA5-DAA5-4342-A647-45A2AD3B210B}"/>
              </a:ext>
            </a:extLst>
          </p:cNvPr>
          <p:cNvSpPr>
            <a:spLocks noGrp="1"/>
          </p:cNvSpPr>
          <p:nvPr>
            <p:ph idx="1"/>
          </p:nvPr>
        </p:nvSpPr>
        <p:spPr>
          <a:xfrm>
            <a:off x="852055" y="955964"/>
            <a:ext cx="10515600" cy="6317673"/>
          </a:xfrm>
        </p:spPr>
        <p:txBody>
          <a:bodyPr>
            <a:normAutofit/>
          </a:bodyPr>
          <a:lstStyle/>
          <a:p>
            <a:r>
              <a:rPr lang="en-US" sz="2800" dirty="0"/>
              <a:t>You can help the review process go smoothly by providing a cover letter that includes, in very clear language, a concise version of the whole logic of the paper that makes clear its importance and context.</a:t>
            </a:r>
          </a:p>
          <a:p>
            <a:r>
              <a:rPr lang="en-US" sz="2800" dirty="0" smtClean="0"/>
              <a:t>If </a:t>
            </a:r>
            <a:r>
              <a:rPr lang="en-US" sz="2800" dirty="0"/>
              <a:t>there are any special considerations that the editor and reviewers should take into account, include these in the cover letter. </a:t>
            </a:r>
          </a:p>
          <a:p>
            <a:r>
              <a:rPr lang="en-US" sz="2800" dirty="0"/>
              <a:t>These might include information about your own availability, related work being reviewed at other journals (from your lab or other labs), or the names of other scientists who are working on the same problem and so would have a conflict of interest in reviewing your paper. </a:t>
            </a:r>
          </a:p>
          <a:p>
            <a:endParaRPr lang="ru-RU" dirty="0"/>
          </a:p>
        </p:txBody>
      </p:sp>
    </p:spTree>
    <p:extLst>
      <p:ext uri="{BB962C8B-B14F-4D97-AF65-F5344CB8AC3E}">
        <p14:creationId xmlns:p14="http://schemas.microsoft.com/office/powerpoint/2010/main" val="25625036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338A2369-6E1D-4082-915E-D4E31DE537E8}"/>
              </a:ext>
            </a:extLst>
          </p:cNvPr>
          <p:cNvSpPr>
            <a:spLocks noGrp="1"/>
          </p:cNvSpPr>
          <p:nvPr>
            <p:ph idx="1"/>
          </p:nvPr>
        </p:nvSpPr>
        <p:spPr>
          <a:xfrm>
            <a:off x="838200" y="858982"/>
            <a:ext cx="10515600" cy="5317981"/>
          </a:xfrm>
        </p:spPr>
        <p:txBody>
          <a:bodyPr/>
          <a:lstStyle/>
          <a:p>
            <a:r>
              <a:rPr lang="en-US" sz="2800" dirty="0" smtClean="0"/>
              <a:t>Keep the list short; otherwise, the editor will be forced to ignore your list or get an uninformed review.</a:t>
            </a:r>
          </a:p>
          <a:p>
            <a:r>
              <a:rPr lang="en-US" sz="2800" dirty="0" smtClean="0"/>
              <a:t>If it is necessary to ask that a few individuals be excluded from review, explain why. </a:t>
            </a:r>
            <a:endParaRPr lang="ru-RU" sz="2800" dirty="0" smtClean="0"/>
          </a:p>
          <a:p>
            <a:r>
              <a:rPr lang="en-US" sz="2800" dirty="0" smtClean="0"/>
              <a:t>All of the related data not included in the main body of the paper should be clearly accessible to the reviewers, either as an appendix or through a publicly available database</a:t>
            </a:r>
            <a:r>
              <a:rPr lang="en-US" dirty="0" smtClean="0"/>
              <a:t>.</a:t>
            </a:r>
            <a:endParaRPr lang="ru-RU" dirty="0" smtClean="0"/>
          </a:p>
          <a:p>
            <a:endParaRPr lang="ru-RU" dirty="0"/>
          </a:p>
        </p:txBody>
      </p:sp>
    </p:spTree>
    <p:extLst>
      <p:ext uri="{BB962C8B-B14F-4D97-AF65-F5344CB8AC3E}">
        <p14:creationId xmlns:p14="http://schemas.microsoft.com/office/powerpoint/2010/main" val="26752226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914DC3B8-C502-46F6-9099-1D120E9D9B59}"/>
              </a:ext>
            </a:extLst>
          </p:cNvPr>
          <p:cNvSpPr>
            <a:spLocks noGrp="1"/>
          </p:cNvSpPr>
          <p:nvPr>
            <p:ph type="title"/>
          </p:nvPr>
        </p:nvSpPr>
        <p:spPr>
          <a:xfrm>
            <a:off x="838200" y="365126"/>
            <a:ext cx="10515600" cy="1075748"/>
          </a:xfrm>
        </p:spPr>
        <p:txBody>
          <a:bodyPr>
            <a:normAutofit fontScale="90000"/>
          </a:bodyPr>
          <a:lstStyle/>
          <a:p>
            <a:pPr algn="ctr"/>
            <a:r>
              <a:rPr lang="en-US" dirty="0"/>
              <a:t>Respond to reviewers' comments positively and constructively </a:t>
            </a:r>
            <a:endParaRPr lang="ru-RU" dirty="0"/>
          </a:p>
        </p:txBody>
      </p:sp>
      <p:sp>
        <p:nvSpPr>
          <p:cNvPr id="3" name="Объект 2">
            <a:extLst>
              <a:ext uri="{FF2B5EF4-FFF2-40B4-BE49-F238E27FC236}">
                <a16:creationId xmlns="" xmlns:a16="http://schemas.microsoft.com/office/drawing/2014/main" id="{1CC38E3F-336E-421B-989B-1BDD83FCF575}"/>
              </a:ext>
            </a:extLst>
          </p:cNvPr>
          <p:cNvSpPr>
            <a:spLocks noGrp="1"/>
          </p:cNvSpPr>
          <p:nvPr>
            <p:ph idx="1"/>
          </p:nvPr>
        </p:nvSpPr>
        <p:spPr>
          <a:xfrm>
            <a:off x="838200" y="1662545"/>
            <a:ext cx="10515600" cy="4514418"/>
          </a:xfrm>
        </p:spPr>
        <p:txBody>
          <a:bodyPr/>
          <a:lstStyle/>
          <a:p>
            <a:r>
              <a:rPr lang="en-US" sz="2800" dirty="0"/>
              <a:t>Good news: The journal wants to publish your paper.</a:t>
            </a:r>
          </a:p>
          <a:p>
            <a:r>
              <a:rPr lang="en-US" sz="2800" dirty="0" smtClean="0"/>
              <a:t>Still</a:t>
            </a:r>
            <a:r>
              <a:rPr lang="en-US" sz="2800" dirty="0"/>
              <a:t>, only on rare occasions will reviewers recommend that your paper be accepted without revision.</a:t>
            </a:r>
          </a:p>
          <a:p>
            <a:r>
              <a:rPr lang="en-US" sz="2800" dirty="0" smtClean="0"/>
              <a:t>New </a:t>
            </a:r>
            <a:r>
              <a:rPr lang="en-US" sz="2800" dirty="0"/>
              <a:t>experiments</a:t>
            </a:r>
            <a:r>
              <a:rPr lang="ru-RU" sz="2800" dirty="0"/>
              <a:t> </a:t>
            </a:r>
            <a:r>
              <a:rPr lang="en-US" sz="2800" dirty="0"/>
              <a:t>-</a:t>
            </a:r>
            <a:r>
              <a:rPr lang="ru-RU" sz="2800" dirty="0"/>
              <a:t> </a:t>
            </a:r>
            <a:r>
              <a:rPr lang="en-US" sz="2800" dirty="0"/>
              <a:t>usually ones that can be done within a few weeks</a:t>
            </a:r>
            <a:r>
              <a:rPr lang="ru-RU" sz="2800" dirty="0"/>
              <a:t> </a:t>
            </a:r>
            <a:r>
              <a:rPr lang="en-US" sz="2800" dirty="0"/>
              <a:t>-</a:t>
            </a:r>
            <a:r>
              <a:rPr lang="ru-RU" sz="2800" dirty="0"/>
              <a:t> </a:t>
            </a:r>
            <a:r>
              <a:rPr lang="en-US" sz="2800" dirty="0"/>
              <a:t>are often among their requests for revisions. </a:t>
            </a:r>
          </a:p>
          <a:p>
            <a:r>
              <a:rPr lang="en-US" sz="2800" dirty="0"/>
              <a:t>Science editors also often give authors extensive advice on how to revise their papers. </a:t>
            </a:r>
            <a:endParaRPr lang="ru-RU" sz="2800" dirty="0"/>
          </a:p>
          <a:p>
            <a:endParaRPr lang="ru-RU" dirty="0"/>
          </a:p>
        </p:txBody>
      </p:sp>
    </p:spTree>
    <p:extLst>
      <p:ext uri="{BB962C8B-B14F-4D97-AF65-F5344CB8AC3E}">
        <p14:creationId xmlns:p14="http://schemas.microsoft.com/office/powerpoint/2010/main" val="40883864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BD2E4CBA-E983-4B36-A28B-BCFF74CBC575}"/>
              </a:ext>
            </a:extLst>
          </p:cNvPr>
          <p:cNvSpPr>
            <a:spLocks noGrp="1"/>
          </p:cNvSpPr>
          <p:nvPr>
            <p:ph idx="1"/>
          </p:nvPr>
        </p:nvSpPr>
        <p:spPr>
          <a:xfrm>
            <a:off x="838200" y="471054"/>
            <a:ext cx="10515600" cy="6179127"/>
          </a:xfrm>
        </p:spPr>
        <p:txBody>
          <a:bodyPr/>
          <a:lstStyle/>
          <a:p>
            <a:r>
              <a:rPr lang="en-US" sz="2800" dirty="0"/>
              <a:t>Remember that the editor and reviewers are interested in your paper. They want to see it improved and published. </a:t>
            </a:r>
          </a:p>
          <a:p>
            <a:r>
              <a:rPr lang="en-US" sz="2800" dirty="0"/>
              <a:t>You increase the chances of your paper being accepted if you make the assumption that the reviewers are offering their suggestions as constructive criticism. </a:t>
            </a:r>
          </a:p>
          <a:p>
            <a:r>
              <a:rPr lang="en-US" sz="2800" dirty="0"/>
              <a:t>Make all possible attempts to comply with their requests, including performing extra experiments, even if you think they are unnecessary.</a:t>
            </a:r>
          </a:p>
          <a:p>
            <a:r>
              <a:rPr lang="en-US" sz="2800" dirty="0" smtClean="0"/>
              <a:t>Of </a:t>
            </a:r>
            <a:r>
              <a:rPr lang="en-US" sz="2800" dirty="0"/>
              <a:t>course, sometimes the reviewers' requests are misguided or based on faulty reasoning. </a:t>
            </a:r>
          </a:p>
          <a:p>
            <a:r>
              <a:rPr lang="en-US" sz="2800" dirty="0"/>
              <a:t>In these cases, especially if you have agreed to address the rest of the reviewers' comments, the editor may be willing to consider a reasonably worded argument that the request does not need to be fulfilled for acceptance of your paper. </a:t>
            </a:r>
            <a:endParaRPr lang="ru-RU" sz="2800" dirty="0"/>
          </a:p>
          <a:p>
            <a:endParaRPr lang="ru-RU" dirty="0"/>
          </a:p>
        </p:txBody>
      </p:sp>
    </p:spTree>
    <p:extLst>
      <p:ext uri="{BB962C8B-B14F-4D97-AF65-F5344CB8AC3E}">
        <p14:creationId xmlns:p14="http://schemas.microsoft.com/office/powerpoint/2010/main" val="16779048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93C5CA47-9134-4B3C-83A6-547EBD007BC6}"/>
              </a:ext>
            </a:extLst>
          </p:cNvPr>
          <p:cNvSpPr>
            <a:spLocks noGrp="1"/>
          </p:cNvSpPr>
          <p:nvPr>
            <p:ph idx="1"/>
          </p:nvPr>
        </p:nvSpPr>
        <p:spPr>
          <a:xfrm>
            <a:off x="838200" y="360218"/>
            <a:ext cx="10515600" cy="6179127"/>
          </a:xfrm>
        </p:spPr>
        <p:txBody>
          <a:bodyPr>
            <a:normAutofit lnSpcReduction="10000"/>
          </a:bodyPr>
          <a:lstStyle/>
          <a:p>
            <a:pPr marL="0" indent="0">
              <a:buNone/>
            </a:pPr>
            <a:endParaRPr lang="ru-RU" dirty="0"/>
          </a:p>
          <a:p>
            <a:r>
              <a:rPr lang="en-US" sz="2800" dirty="0"/>
              <a:t>When you send your revised paper back to the journal, you should include a detailed, point-by-point explanation of how you have addressed each of the reviewers' and editor's comments.</a:t>
            </a:r>
          </a:p>
          <a:p>
            <a:r>
              <a:rPr lang="en-US" sz="2800" dirty="0" smtClean="0"/>
              <a:t>Remember </a:t>
            </a:r>
            <a:r>
              <a:rPr lang="en-US" sz="2800" dirty="0"/>
              <a:t>that the editor may send your responses to the reviewers, so if you are refusing to address one of the referees' comments, you should word your argument carefully to be clear but not offensive. </a:t>
            </a:r>
          </a:p>
          <a:p>
            <a:r>
              <a:rPr lang="en-US" sz="2800" dirty="0"/>
              <a:t>Always treat the reviewers' comments and motives with respect. It is never a good idea to engage in personal attacks or observations about reviewers or reviews.</a:t>
            </a:r>
          </a:p>
          <a:p>
            <a:r>
              <a:rPr lang="en-US" sz="2800" dirty="0" smtClean="0"/>
              <a:t>Also </a:t>
            </a:r>
            <a:r>
              <a:rPr lang="en-US" sz="2800" dirty="0"/>
              <a:t>be polite to your editor. </a:t>
            </a:r>
          </a:p>
          <a:p>
            <a:r>
              <a:rPr lang="en-US" sz="2800" dirty="0"/>
              <a:t>The editor will be most disposed to work with you when it is not unpleasant to do so. </a:t>
            </a:r>
            <a:endParaRPr lang="ru-RU" sz="2800" dirty="0"/>
          </a:p>
          <a:p>
            <a:endParaRPr lang="ru-RU" dirty="0"/>
          </a:p>
          <a:p>
            <a:endParaRPr lang="ru-RU" dirty="0"/>
          </a:p>
        </p:txBody>
      </p:sp>
    </p:spTree>
    <p:extLst>
      <p:ext uri="{BB962C8B-B14F-4D97-AF65-F5344CB8AC3E}">
        <p14:creationId xmlns:p14="http://schemas.microsoft.com/office/powerpoint/2010/main" val="25763626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168425B1-AFB9-465D-927F-F3C1D5F4D463}"/>
              </a:ext>
            </a:extLst>
          </p:cNvPr>
          <p:cNvSpPr>
            <a:spLocks noGrp="1"/>
          </p:cNvSpPr>
          <p:nvPr>
            <p:ph type="title"/>
          </p:nvPr>
        </p:nvSpPr>
        <p:spPr>
          <a:xfrm>
            <a:off x="1069848" y="193687"/>
            <a:ext cx="10058400" cy="720713"/>
          </a:xfrm>
        </p:spPr>
        <p:txBody>
          <a:bodyPr>
            <a:normAutofit fontScale="90000"/>
          </a:bodyPr>
          <a:lstStyle/>
          <a:p>
            <a:pPr algn="ctr"/>
            <a:r>
              <a:rPr lang="en-US" dirty="0"/>
              <a:t>Vocabulary</a:t>
            </a:r>
            <a:endParaRPr lang="ru-RU" dirty="0"/>
          </a:p>
        </p:txBody>
      </p:sp>
      <p:sp>
        <p:nvSpPr>
          <p:cNvPr id="3" name="Объект 2">
            <a:extLst>
              <a:ext uri="{FF2B5EF4-FFF2-40B4-BE49-F238E27FC236}">
                <a16:creationId xmlns="" xmlns:a16="http://schemas.microsoft.com/office/drawing/2014/main" id="{63DA52CE-28C7-4F00-922A-C43F333734F0}"/>
              </a:ext>
            </a:extLst>
          </p:cNvPr>
          <p:cNvSpPr>
            <a:spLocks noGrp="1"/>
          </p:cNvSpPr>
          <p:nvPr>
            <p:ph idx="1"/>
          </p:nvPr>
        </p:nvSpPr>
        <p:spPr>
          <a:xfrm>
            <a:off x="543376" y="1136073"/>
            <a:ext cx="4998442" cy="5500254"/>
          </a:xfrm>
        </p:spPr>
        <p:txBody>
          <a:bodyPr/>
          <a:lstStyle/>
          <a:p>
            <a:r>
              <a:rPr lang="en-US" dirty="0"/>
              <a:t>Propel</a:t>
            </a:r>
            <a:r>
              <a:rPr lang="ru-RU" dirty="0"/>
              <a:t> – продвигать, побуждать</a:t>
            </a:r>
            <a:endParaRPr lang="en-US" dirty="0"/>
          </a:p>
          <a:p>
            <a:r>
              <a:rPr lang="en-US" dirty="0"/>
              <a:t>Whereas - </a:t>
            </a:r>
            <a:r>
              <a:rPr lang="ru-RU" dirty="0"/>
              <a:t>в то время как</a:t>
            </a:r>
            <a:endParaRPr lang="en-US" dirty="0"/>
          </a:p>
          <a:p>
            <a:r>
              <a:rPr lang="en-US" dirty="0"/>
              <a:t>Insufficient – </a:t>
            </a:r>
            <a:r>
              <a:rPr lang="ru-RU" dirty="0"/>
              <a:t>недостаточный</a:t>
            </a:r>
          </a:p>
          <a:p>
            <a:r>
              <a:rPr lang="en-US" dirty="0"/>
              <a:t>Derail</a:t>
            </a:r>
            <a:r>
              <a:rPr lang="ru-RU" dirty="0"/>
              <a:t> – пускать под откос</a:t>
            </a:r>
          </a:p>
          <a:p>
            <a:r>
              <a:rPr lang="en-US" dirty="0"/>
              <a:t>Ultimately</a:t>
            </a:r>
            <a:r>
              <a:rPr lang="ru-RU" dirty="0"/>
              <a:t> - в конечном счете</a:t>
            </a:r>
          </a:p>
          <a:p>
            <a:r>
              <a:rPr lang="en-US" dirty="0"/>
              <a:t>Judged</a:t>
            </a:r>
            <a:r>
              <a:rPr lang="ru-RU" dirty="0"/>
              <a:t> – судили</a:t>
            </a:r>
          </a:p>
          <a:p>
            <a:r>
              <a:rPr lang="en-US" dirty="0"/>
              <a:t>convince </a:t>
            </a:r>
            <a:r>
              <a:rPr lang="ru-RU" dirty="0"/>
              <a:t> - убедить</a:t>
            </a:r>
          </a:p>
          <a:p>
            <a:r>
              <a:rPr lang="en-US" dirty="0"/>
              <a:t>Facilities</a:t>
            </a:r>
            <a:r>
              <a:rPr lang="ru-RU" dirty="0"/>
              <a:t> – возможности, оборудование</a:t>
            </a:r>
          </a:p>
          <a:p>
            <a:r>
              <a:rPr lang="en-US" dirty="0"/>
              <a:t>Draft</a:t>
            </a:r>
            <a:r>
              <a:rPr lang="ru-RU" dirty="0"/>
              <a:t> – черновик</a:t>
            </a:r>
          </a:p>
          <a:p>
            <a:r>
              <a:rPr lang="en-US" dirty="0"/>
              <a:t>Wasting</a:t>
            </a:r>
            <a:r>
              <a:rPr lang="ru-RU" dirty="0"/>
              <a:t>- зря потратить время</a:t>
            </a:r>
          </a:p>
          <a:p>
            <a:r>
              <a:rPr lang="en-US" dirty="0"/>
              <a:t>getting scooped</a:t>
            </a:r>
            <a:r>
              <a:rPr lang="ru-RU" dirty="0"/>
              <a:t> – получить выгоду</a:t>
            </a:r>
          </a:p>
          <a:p>
            <a:endParaRPr lang="ru-RU" dirty="0"/>
          </a:p>
          <a:p>
            <a:endParaRPr lang="ru-RU" dirty="0"/>
          </a:p>
          <a:p>
            <a:endParaRPr lang="ru-RU" dirty="0"/>
          </a:p>
          <a:p>
            <a:endParaRPr lang="ru-RU" dirty="0"/>
          </a:p>
          <a:p>
            <a:endParaRPr lang="ru-RU" dirty="0"/>
          </a:p>
          <a:p>
            <a:endParaRPr lang="ru-RU" dirty="0"/>
          </a:p>
          <a:p>
            <a:endParaRPr lang="en-US" dirty="0"/>
          </a:p>
          <a:p>
            <a:endParaRPr lang="ru-RU" dirty="0"/>
          </a:p>
          <a:p>
            <a:endParaRPr lang="ru-RU" dirty="0"/>
          </a:p>
        </p:txBody>
      </p:sp>
      <p:sp>
        <p:nvSpPr>
          <p:cNvPr id="4" name="Объект 2">
            <a:extLst>
              <a:ext uri="{FF2B5EF4-FFF2-40B4-BE49-F238E27FC236}">
                <a16:creationId xmlns="" xmlns:a16="http://schemas.microsoft.com/office/drawing/2014/main" id="{B4DAB89E-0187-459B-8C15-DBA98F73BA47}"/>
              </a:ext>
            </a:extLst>
          </p:cNvPr>
          <p:cNvSpPr txBox="1">
            <a:spLocks/>
          </p:cNvSpPr>
          <p:nvPr/>
        </p:nvSpPr>
        <p:spPr>
          <a:xfrm>
            <a:off x="6293012" y="1136073"/>
            <a:ext cx="4693643" cy="5500254"/>
          </a:xfrm>
          <a:prstGeom prst="rect">
            <a:avLst/>
          </a:prstGeom>
        </p:spPr>
        <p:txBody>
          <a:bodyPr vert="horz" lIns="91440" tIns="45720" rIns="91440" bIns="45720" rtlCol="0">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r>
              <a:rPr lang="en-US" dirty="0"/>
              <a:t>are immersed</a:t>
            </a:r>
            <a:r>
              <a:rPr lang="ru-RU" dirty="0"/>
              <a:t> - погружены</a:t>
            </a:r>
          </a:p>
          <a:p>
            <a:r>
              <a:rPr lang="en-US" dirty="0"/>
              <a:t>Neglect</a:t>
            </a:r>
            <a:r>
              <a:rPr lang="ru-RU" dirty="0"/>
              <a:t> – пренебрегать</a:t>
            </a:r>
          </a:p>
          <a:p>
            <a:r>
              <a:rPr lang="en-US" dirty="0"/>
              <a:t>Crisp</a:t>
            </a:r>
            <a:r>
              <a:rPr lang="ru-RU" dirty="0"/>
              <a:t> – четкий</a:t>
            </a:r>
          </a:p>
          <a:p>
            <a:r>
              <a:rPr lang="en-US" dirty="0"/>
              <a:t>Submission</a:t>
            </a:r>
            <a:r>
              <a:rPr lang="ru-RU" dirty="0"/>
              <a:t> – заявка</a:t>
            </a:r>
          </a:p>
          <a:p>
            <a:r>
              <a:rPr lang="en-US" dirty="0"/>
              <a:t>Be accessible – </a:t>
            </a:r>
            <a:r>
              <a:rPr lang="ru-RU" dirty="0"/>
              <a:t>доступны</a:t>
            </a:r>
          </a:p>
          <a:p>
            <a:r>
              <a:rPr lang="en-US" dirty="0"/>
              <a:t>on rare occasions</a:t>
            </a:r>
            <a:r>
              <a:rPr lang="ru-RU" dirty="0"/>
              <a:t> – в редких случаях</a:t>
            </a:r>
          </a:p>
          <a:p>
            <a:r>
              <a:rPr lang="en-US" dirty="0"/>
              <a:t>Acceptance</a:t>
            </a:r>
            <a:r>
              <a:rPr lang="ru-RU" dirty="0"/>
              <a:t> – принятие</a:t>
            </a:r>
          </a:p>
          <a:p>
            <a:r>
              <a:rPr lang="en-US" dirty="0"/>
              <a:t>Offensive</a:t>
            </a:r>
            <a:r>
              <a:rPr lang="ru-RU" dirty="0"/>
              <a:t> – оскорбительный</a:t>
            </a:r>
          </a:p>
          <a:p>
            <a:r>
              <a:rPr lang="en-US" dirty="0"/>
              <a:t>Eventually</a:t>
            </a:r>
            <a:r>
              <a:rPr lang="ru-RU" dirty="0"/>
              <a:t> - в конечном итоге</a:t>
            </a:r>
          </a:p>
          <a:p>
            <a:r>
              <a:rPr lang="en-US" dirty="0"/>
              <a:t>to hone</a:t>
            </a:r>
            <a:r>
              <a:rPr lang="ru-RU" dirty="0"/>
              <a:t> - отточить</a:t>
            </a:r>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ru-RU" dirty="0"/>
          </a:p>
          <a:p>
            <a:endParaRPr lang="en-US" dirty="0"/>
          </a:p>
          <a:p>
            <a:endParaRPr lang="ru-RU" dirty="0"/>
          </a:p>
          <a:p>
            <a:endParaRPr lang="ru-RU" dirty="0"/>
          </a:p>
        </p:txBody>
      </p:sp>
    </p:spTree>
    <p:extLst>
      <p:ext uri="{BB962C8B-B14F-4D97-AF65-F5344CB8AC3E}">
        <p14:creationId xmlns:p14="http://schemas.microsoft.com/office/powerpoint/2010/main" val="13727700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4F5C49A-06A1-4BD3-B6AC-48AF92561C15}"/>
              </a:ext>
            </a:extLst>
          </p:cNvPr>
          <p:cNvSpPr>
            <a:spLocks noGrp="1"/>
          </p:cNvSpPr>
          <p:nvPr>
            <p:ph type="title"/>
          </p:nvPr>
        </p:nvSpPr>
        <p:spPr>
          <a:xfrm>
            <a:off x="838200" y="365125"/>
            <a:ext cx="10515600" cy="646257"/>
          </a:xfrm>
        </p:spPr>
        <p:txBody>
          <a:bodyPr>
            <a:normAutofit fontScale="90000"/>
          </a:bodyPr>
          <a:lstStyle/>
          <a:p>
            <a:pPr algn="ctr"/>
            <a:r>
              <a:rPr lang="en-US" dirty="0"/>
              <a:t>How to deal with rejection </a:t>
            </a:r>
            <a:r>
              <a:rPr lang="en-US" sz="2200" dirty="0"/>
              <a:t>(1/2)</a:t>
            </a:r>
            <a:endParaRPr lang="ru-RU" sz="2200" dirty="0"/>
          </a:p>
        </p:txBody>
      </p:sp>
      <p:sp>
        <p:nvSpPr>
          <p:cNvPr id="3" name="Объект 2">
            <a:extLst>
              <a:ext uri="{FF2B5EF4-FFF2-40B4-BE49-F238E27FC236}">
                <a16:creationId xmlns="" xmlns:a16="http://schemas.microsoft.com/office/drawing/2014/main" id="{F694069A-15A5-499D-B825-D08A9AFAC8CC}"/>
              </a:ext>
            </a:extLst>
          </p:cNvPr>
          <p:cNvSpPr>
            <a:spLocks noGrp="1"/>
          </p:cNvSpPr>
          <p:nvPr>
            <p:ph idx="1"/>
          </p:nvPr>
        </p:nvSpPr>
        <p:spPr>
          <a:xfrm>
            <a:off x="838200" y="1172660"/>
            <a:ext cx="10515600" cy="5013181"/>
          </a:xfrm>
        </p:spPr>
        <p:txBody>
          <a:bodyPr/>
          <a:lstStyle/>
          <a:p>
            <a:r>
              <a:rPr lang="en-US" sz="2800" dirty="0"/>
              <a:t>In spite of your best efforts, you have received a rejection letter from the journal of your choice. </a:t>
            </a:r>
          </a:p>
          <a:p>
            <a:r>
              <a:rPr lang="en-US" sz="2800" dirty="0"/>
              <a:t>This does not mean that your paper is not good. </a:t>
            </a:r>
          </a:p>
          <a:p>
            <a:r>
              <a:rPr lang="en-US" sz="2800" dirty="0"/>
              <a:t>At Science, we have to reject more than 90% of the papers submitted to us. </a:t>
            </a:r>
          </a:p>
          <a:p>
            <a:r>
              <a:rPr lang="en-US" sz="2800" dirty="0"/>
              <a:t>A rejection can be upsetting, and it is often sensible to let at least 24 hours pass before thinking about your next steps.</a:t>
            </a:r>
          </a:p>
          <a:p>
            <a:r>
              <a:rPr lang="en-US" sz="2800" dirty="0" smtClean="0"/>
              <a:t>It </a:t>
            </a:r>
            <a:r>
              <a:rPr lang="en-US" sz="2800" dirty="0"/>
              <a:t>is not a good idea to fire off an angry e-mail to the editor explaining why the journal's process was unfair and biased. </a:t>
            </a:r>
          </a:p>
          <a:p>
            <a:endParaRPr lang="ru-RU" dirty="0"/>
          </a:p>
          <a:p>
            <a:endParaRPr lang="ru-RU" dirty="0"/>
          </a:p>
        </p:txBody>
      </p:sp>
    </p:spTree>
    <p:extLst>
      <p:ext uri="{BB962C8B-B14F-4D97-AF65-F5344CB8AC3E}">
        <p14:creationId xmlns:p14="http://schemas.microsoft.com/office/powerpoint/2010/main" val="17206014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B96965B0-9858-4ADB-A4D4-6B6D1FA3D931}"/>
              </a:ext>
            </a:extLst>
          </p:cNvPr>
          <p:cNvSpPr>
            <a:spLocks noGrp="1"/>
          </p:cNvSpPr>
          <p:nvPr>
            <p:ph type="title"/>
          </p:nvPr>
        </p:nvSpPr>
        <p:spPr>
          <a:xfrm>
            <a:off x="838200" y="0"/>
            <a:ext cx="10515600" cy="997528"/>
          </a:xfrm>
        </p:spPr>
        <p:txBody>
          <a:bodyPr>
            <a:normAutofit/>
          </a:bodyPr>
          <a:lstStyle/>
          <a:p>
            <a:pPr algn="ctr"/>
            <a:r>
              <a:rPr lang="en-US" dirty="0"/>
              <a:t>How to deal with rejection </a:t>
            </a:r>
            <a:r>
              <a:rPr lang="en-US" sz="2000" dirty="0"/>
              <a:t>(2/2)</a:t>
            </a:r>
            <a:endParaRPr lang="ru-RU" sz="2000" dirty="0"/>
          </a:p>
        </p:txBody>
      </p:sp>
      <p:sp>
        <p:nvSpPr>
          <p:cNvPr id="3" name="Объект 2">
            <a:extLst>
              <a:ext uri="{FF2B5EF4-FFF2-40B4-BE49-F238E27FC236}">
                <a16:creationId xmlns="" xmlns:a16="http://schemas.microsoft.com/office/drawing/2014/main" id="{E845E78B-95FE-463E-AC54-94124EC67345}"/>
              </a:ext>
            </a:extLst>
          </p:cNvPr>
          <p:cNvSpPr>
            <a:spLocks noGrp="1"/>
          </p:cNvSpPr>
          <p:nvPr>
            <p:ph idx="1"/>
          </p:nvPr>
        </p:nvSpPr>
        <p:spPr>
          <a:xfrm>
            <a:off x="838200" y="997528"/>
            <a:ext cx="10515600" cy="5638799"/>
          </a:xfrm>
        </p:spPr>
        <p:txBody>
          <a:bodyPr>
            <a:normAutofit lnSpcReduction="10000"/>
          </a:bodyPr>
          <a:lstStyle/>
          <a:p>
            <a:r>
              <a:rPr lang="en-US" sz="2800" dirty="0"/>
              <a:t>If, after careful consideration, you think there has been a misunderstanding or error, some journals will entertain a request for reconsideration, usually in the form of a clear letter or message explaining your point of view. </a:t>
            </a:r>
          </a:p>
          <a:p>
            <a:r>
              <a:rPr lang="en-US" sz="2800" dirty="0"/>
              <a:t>Some editors might be willing to have a phone conversation. </a:t>
            </a:r>
          </a:p>
          <a:p>
            <a:r>
              <a:rPr lang="en-US" sz="2800" dirty="0"/>
              <a:t>In most cases, the best and most time-efficient course is to reassess quickly your choice of journal, fix any weaknesses that may have been pointed out in the review process, reformat the paper for your second-choice journal, and send it off. </a:t>
            </a:r>
          </a:p>
          <a:p>
            <a:r>
              <a:rPr lang="en-US" sz="2800" dirty="0"/>
              <a:t>About 70% of papers rejected by Science are eventually published elsewhere. </a:t>
            </a:r>
          </a:p>
          <a:p>
            <a:r>
              <a:rPr lang="en-US" sz="2800" dirty="0"/>
              <a:t>Even a submission that ends in rejection is an opportunity to hone your writing and editing skills. </a:t>
            </a:r>
            <a:endParaRPr lang="ru-RU" sz="2800" dirty="0"/>
          </a:p>
          <a:p>
            <a:endParaRPr lang="ru-RU" dirty="0"/>
          </a:p>
          <a:p>
            <a:endParaRPr lang="ru-RU" dirty="0"/>
          </a:p>
        </p:txBody>
      </p:sp>
    </p:spTree>
    <p:extLst>
      <p:ext uri="{BB962C8B-B14F-4D97-AF65-F5344CB8AC3E}">
        <p14:creationId xmlns:p14="http://schemas.microsoft.com/office/powerpoint/2010/main" val="34994119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2591F4F0-6586-4CC3-A8D5-5C929F350FB6}"/>
              </a:ext>
            </a:extLst>
          </p:cNvPr>
          <p:cNvSpPr>
            <a:spLocks noGrp="1"/>
          </p:cNvSpPr>
          <p:nvPr>
            <p:ph idx="1"/>
          </p:nvPr>
        </p:nvSpPr>
        <p:spPr/>
        <p:txBody>
          <a:bodyPr>
            <a:normAutofit/>
          </a:bodyPr>
          <a:lstStyle/>
          <a:p>
            <a:pPr marL="0" indent="0">
              <a:buNone/>
            </a:pPr>
            <a:r>
              <a:rPr lang="en-US" sz="5400" dirty="0"/>
              <a:t>Thank you for the attention!</a:t>
            </a:r>
            <a:endParaRPr lang="ru-RU" sz="5400" dirty="0"/>
          </a:p>
        </p:txBody>
      </p:sp>
    </p:spTree>
    <p:extLst>
      <p:ext uri="{BB962C8B-B14F-4D97-AF65-F5344CB8AC3E}">
        <p14:creationId xmlns:p14="http://schemas.microsoft.com/office/powerpoint/2010/main" val="37270462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91791157-AC15-4881-AD8B-D72DA8BE78C4}"/>
              </a:ext>
            </a:extLst>
          </p:cNvPr>
          <p:cNvSpPr>
            <a:spLocks noGrp="1"/>
          </p:cNvSpPr>
          <p:nvPr>
            <p:ph idx="1"/>
          </p:nvPr>
        </p:nvSpPr>
        <p:spPr>
          <a:xfrm>
            <a:off x="274320" y="731520"/>
            <a:ext cx="4026077" cy="5492299"/>
          </a:xfrm>
        </p:spPr>
        <p:txBody>
          <a:bodyPr>
            <a:normAutofit/>
          </a:bodyPr>
          <a:lstStyle/>
          <a:p>
            <a:r>
              <a:rPr lang="en-US" sz="2400" dirty="0"/>
              <a:t>A string of impressive publications can propel a young scientist to the next academic stage, whereas an insufficient publication record can derail a career.</a:t>
            </a:r>
          </a:p>
          <a:p>
            <a:r>
              <a:rPr lang="en-US" sz="2400" dirty="0"/>
              <a:t> Publications are the main way scientists publicize their work, and ultimately, it is by their papers that they will be judged. </a:t>
            </a:r>
            <a:endParaRPr lang="ru-RU" sz="2400" dirty="0"/>
          </a:p>
          <a:p>
            <a:endParaRPr lang="ru-RU" sz="1800" dirty="0"/>
          </a:p>
        </p:txBody>
      </p:sp>
      <p:pic>
        <p:nvPicPr>
          <p:cNvPr id="4" name="Рисунок 3">
            <a:extLst>
              <a:ext uri="{FF2B5EF4-FFF2-40B4-BE49-F238E27FC236}">
                <a16:creationId xmlns="" xmlns:a16="http://schemas.microsoft.com/office/drawing/2014/main" id="{E5243E06-19D9-4266-8B83-0AB3ACC7CA0F}"/>
              </a:ext>
            </a:extLst>
          </p:cNvPr>
          <p:cNvPicPr>
            <a:picLocks noChangeAspect="1"/>
          </p:cNvPicPr>
          <p:nvPr/>
        </p:nvPicPr>
        <p:blipFill rotWithShape="1">
          <a:blip r:embed="rId2"/>
          <a:srcRect t="2367" r="-2" b="-2"/>
          <a:stretch/>
        </p:blipFill>
        <p:spPr>
          <a:xfrm>
            <a:off x="4639056" y="10"/>
            <a:ext cx="7552944" cy="6857990"/>
          </a:xfrm>
          <a:prstGeom prst="rect">
            <a:avLst/>
          </a:prstGeom>
          <a:effectLst/>
        </p:spPr>
      </p:pic>
    </p:spTree>
    <p:extLst>
      <p:ext uri="{BB962C8B-B14F-4D97-AF65-F5344CB8AC3E}">
        <p14:creationId xmlns:p14="http://schemas.microsoft.com/office/powerpoint/2010/main" val="26962528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E4DA5BA4-9D65-4969-A4FE-DEA2C90D6029}"/>
              </a:ext>
            </a:extLst>
          </p:cNvPr>
          <p:cNvSpPr>
            <a:spLocks noGrp="1"/>
          </p:cNvSpPr>
          <p:nvPr>
            <p:ph type="title"/>
          </p:nvPr>
        </p:nvSpPr>
        <p:spPr>
          <a:xfrm>
            <a:off x="838200" y="207818"/>
            <a:ext cx="10515600" cy="886692"/>
          </a:xfrm>
        </p:spPr>
        <p:txBody>
          <a:bodyPr/>
          <a:lstStyle/>
          <a:p>
            <a:r>
              <a:rPr lang="en-US" dirty="0"/>
              <a:t>So what makes a good paper?</a:t>
            </a:r>
            <a:endParaRPr lang="ru-RU" dirty="0"/>
          </a:p>
        </p:txBody>
      </p:sp>
      <p:sp>
        <p:nvSpPr>
          <p:cNvPr id="3" name="Объект 2">
            <a:extLst>
              <a:ext uri="{FF2B5EF4-FFF2-40B4-BE49-F238E27FC236}">
                <a16:creationId xmlns="" xmlns:a16="http://schemas.microsoft.com/office/drawing/2014/main" id="{68C6BEAA-4D0A-4B57-AE00-6033DC398100}"/>
              </a:ext>
            </a:extLst>
          </p:cNvPr>
          <p:cNvSpPr>
            <a:spLocks noGrp="1"/>
          </p:cNvSpPr>
          <p:nvPr>
            <p:ph idx="1"/>
          </p:nvPr>
        </p:nvSpPr>
        <p:spPr>
          <a:xfrm>
            <a:off x="838200" y="1094510"/>
            <a:ext cx="10515600" cy="5430981"/>
          </a:xfrm>
        </p:spPr>
        <p:txBody>
          <a:bodyPr>
            <a:normAutofit/>
          </a:bodyPr>
          <a:lstStyle/>
          <a:p>
            <a:r>
              <a:rPr lang="en-US" sz="2400" dirty="0"/>
              <a:t>The most fundamental ingredient is excellent research. Work with the best </a:t>
            </a:r>
            <a:r>
              <a:rPr lang="en-US" sz="2400" dirty="0" smtClean="0"/>
              <a:t>scientists </a:t>
            </a:r>
            <a:r>
              <a:rPr lang="en-US" sz="2400" dirty="0"/>
              <a:t>in the best lab you can find. You will absorb the most about doing excellent science if you are surrounded by it during your training. </a:t>
            </a:r>
          </a:p>
          <a:p>
            <a:r>
              <a:rPr lang="en-US" sz="2400" dirty="0"/>
              <a:t>Then make sure that the questions you investigate are important and of interest to others in the field.</a:t>
            </a:r>
          </a:p>
          <a:p>
            <a:r>
              <a:rPr lang="en-US" sz="2400" dirty="0" smtClean="0"/>
              <a:t>As </a:t>
            </a:r>
            <a:r>
              <a:rPr lang="en-US" sz="2400" dirty="0"/>
              <a:t>an editor at Science, I see that the most successful papers are those that present innovative research. But the best papers also present their story in a clear and logical way. </a:t>
            </a:r>
          </a:p>
          <a:p>
            <a:r>
              <a:rPr lang="en-US" sz="2400" dirty="0"/>
              <a:t>The thinking behind the paper is clear, so the writing is clear. </a:t>
            </a:r>
          </a:p>
          <a:p>
            <a:r>
              <a:rPr lang="en-US" sz="2400" dirty="0"/>
              <a:t>Writing research papers with all these qualities can require a bit of strategic thinking, practice, and know-how. </a:t>
            </a:r>
            <a:endParaRPr lang="ru-RU" sz="2400" dirty="0"/>
          </a:p>
          <a:p>
            <a:endParaRPr lang="ru-RU" dirty="0"/>
          </a:p>
        </p:txBody>
      </p:sp>
    </p:spTree>
    <p:extLst>
      <p:ext uri="{BB962C8B-B14F-4D97-AF65-F5344CB8AC3E}">
        <p14:creationId xmlns:p14="http://schemas.microsoft.com/office/powerpoint/2010/main" val="94439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C9166E1B-21E0-4C41-9B73-F7D92E110FF5}"/>
              </a:ext>
            </a:extLst>
          </p:cNvPr>
          <p:cNvSpPr>
            <a:spLocks noGrp="1"/>
          </p:cNvSpPr>
          <p:nvPr>
            <p:ph type="title"/>
          </p:nvPr>
        </p:nvSpPr>
        <p:spPr>
          <a:xfrm>
            <a:off x="415636" y="152400"/>
            <a:ext cx="11430000" cy="1052946"/>
          </a:xfrm>
        </p:spPr>
        <p:txBody>
          <a:bodyPr>
            <a:normAutofit fontScale="90000"/>
          </a:bodyPr>
          <a:lstStyle/>
          <a:p>
            <a:r>
              <a:rPr lang="en-US" dirty="0"/>
              <a:t>Choose a good environment for publishing </a:t>
            </a:r>
            <a:r>
              <a:rPr lang="en-US" sz="3100" dirty="0"/>
              <a:t>(1/2)</a:t>
            </a:r>
            <a:endParaRPr lang="ru-RU" sz="3100" dirty="0"/>
          </a:p>
        </p:txBody>
      </p:sp>
      <p:sp>
        <p:nvSpPr>
          <p:cNvPr id="3" name="Объект 2">
            <a:extLst>
              <a:ext uri="{FF2B5EF4-FFF2-40B4-BE49-F238E27FC236}">
                <a16:creationId xmlns="" xmlns:a16="http://schemas.microsoft.com/office/drawing/2014/main" id="{85780DF3-DFCA-49D8-9D98-5866060A91FE}"/>
              </a:ext>
            </a:extLst>
          </p:cNvPr>
          <p:cNvSpPr>
            <a:spLocks noGrp="1"/>
          </p:cNvSpPr>
          <p:nvPr>
            <p:ph idx="1"/>
          </p:nvPr>
        </p:nvSpPr>
        <p:spPr>
          <a:xfrm>
            <a:off x="838200" y="1205345"/>
            <a:ext cx="10515600" cy="5361709"/>
          </a:xfrm>
        </p:spPr>
        <p:txBody>
          <a:bodyPr>
            <a:normAutofit lnSpcReduction="10000"/>
          </a:bodyPr>
          <a:lstStyle/>
          <a:p>
            <a:r>
              <a:rPr lang="en-US" sz="2400" dirty="0"/>
              <a:t>One of the signs you should look at when choosing a lab for your thesis or postdoc is the group's publication record. </a:t>
            </a:r>
          </a:p>
          <a:p>
            <a:r>
              <a:rPr lang="en-US" sz="2400" dirty="0"/>
              <a:t>Look for consistent output of good publications, because this will tell you that the lab is run well and that the lab head manages research projects successfully. </a:t>
            </a:r>
          </a:p>
          <a:p>
            <a:r>
              <a:rPr lang="en-US" sz="2400" dirty="0"/>
              <a:t>Different members of the lab should also be listed as first authors, because this will show that projects and credit are distributed. </a:t>
            </a:r>
          </a:p>
          <a:p>
            <a:r>
              <a:rPr lang="en-US" sz="2400" dirty="0"/>
              <a:t>Make sure that the papers are in journals in which you would want to publish.</a:t>
            </a:r>
          </a:p>
          <a:p>
            <a:r>
              <a:rPr lang="en-US" sz="2400" dirty="0"/>
              <a:t> Then read the papers to find out about the writing skills of the lab's scientists.</a:t>
            </a:r>
          </a:p>
          <a:p>
            <a:r>
              <a:rPr lang="en-US" sz="2400" dirty="0"/>
              <a:t> Are the papers clearly written?</a:t>
            </a:r>
          </a:p>
          <a:p>
            <a:r>
              <a:rPr lang="en-US" sz="2400" dirty="0"/>
              <a:t> Did they convince you of the importance of doing the experiments?</a:t>
            </a:r>
          </a:p>
          <a:p>
            <a:r>
              <a:rPr lang="en-US" sz="2400" dirty="0"/>
              <a:t> Can you easily tell what the important conclusions are? </a:t>
            </a:r>
            <a:endParaRPr lang="ru-RU" sz="2400" dirty="0"/>
          </a:p>
          <a:p>
            <a:endParaRPr lang="ru-RU" dirty="0"/>
          </a:p>
        </p:txBody>
      </p:sp>
    </p:spTree>
    <p:extLst>
      <p:ext uri="{BB962C8B-B14F-4D97-AF65-F5344CB8AC3E}">
        <p14:creationId xmlns:p14="http://schemas.microsoft.com/office/powerpoint/2010/main" val="39295682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462AF5A2-16A4-4365-ACD7-D579DF100F57}"/>
              </a:ext>
            </a:extLst>
          </p:cNvPr>
          <p:cNvSpPr>
            <a:spLocks noGrp="1"/>
          </p:cNvSpPr>
          <p:nvPr>
            <p:ph type="title"/>
          </p:nvPr>
        </p:nvSpPr>
        <p:spPr>
          <a:xfrm>
            <a:off x="498764" y="365125"/>
            <a:ext cx="11333018" cy="798657"/>
          </a:xfrm>
        </p:spPr>
        <p:txBody>
          <a:bodyPr>
            <a:normAutofit fontScale="90000"/>
          </a:bodyPr>
          <a:lstStyle/>
          <a:p>
            <a:r>
              <a:rPr lang="en-US" dirty="0"/>
              <a:t>Choose a good environment for publishing </a:t>
            </a:r>
            <a:r>
              <a:rPr lang="en-US" sz="3100" dirty="0"/>
              <a:t>(2/2)</a:t>
            </a:r>
            <a:r>
              <a:rPr lang="ru-RU" sz="3100" dirty="0"/>
              <a:t/>
            </a:r>
            <a:br>
              <a:rPr lang="ru-RU" sz="3100" dirty="0"/>
            </a:br>
            <a:endParaRPr lang="ru-RU" sz="3100" dirty="0"/>
          </a:p>
        </p:txBody>
      </p:sp>
      <p:sp>
        <p:nvSpPr>
          <p:cNvPr id="3" name="Объект 2">
            <a:extLst>
              <a:ext uri="{FF2B5EF4-FFF2-40B4-BE49-F238E27FC236}">
                <a16:creationId xmlns="" xmlns:a16="http://schemas.microsoft.com/office/drawing/2014/main" id="{39771735-510E-459D-B881-1B055A058EA3}"/>
              </a:ext>
            </a:extLst>
          </p:cNvPr>
          <p:cNvSpPr>
            <a:spLocks noGrp="1"/>
          </p:cNvSpPr>
          <p:nvPr>
            <p:ph idx="1"/>
          </p:nvPr>
        </p:nvSpPr>
        <p:spPr>
          <a:xfrm>
            <a:off x="907473" y="1288473"/>
            <a:ext cx="10515600" cy="5375563"/>
          </a:xfrm>
        </p:spPr>
        <p:txBody>
          <a:bodyPr/>
          <a:lstStyle/>
          <a:p>
            <a:r>
              <a:rPr lang="en-US" sz="2400" dirty="0"/>
              <a:t>The best way for you to learn to write first-class papers is by getting as much practice as possible. </a:t>
            </a:r>
          </a:p>
          <a:p>
            <a:r>
              <a:rPr lang="en-US" sz="2400" dirty="0"/>
              <a:t>Before deciding what lab to join, as you examine the facilities and find out what it is like to be part of the team, also make sure to ask about the writing process. </a:t>
            </a:r>
          </a:p>
          <a:p>
            <a:r>
              <a:rPr lang="en-US" sz="2400" dirty="0"/>
              <a:t>Do postdocs or graduate students get to write the first draft? </a:t>
            </a:r>
          </a:p>
          <a:p>
            <a:r>
              <a:rPr lang="en-US" sz="2400" dirty="0"/>
              <a:t>Do they get valuable input from the head of the lab and other colleagues? </a:t>
            </a:r>
          </a:p>
          <a:p>
            <a:r>
              <a:rPr lang="en-US" sz="2400" dirty="0"/>
              <a:t>Or does the head of the lab just write the paper and show it to the student or postdoc, which will not be so useful to them? </a:t>
            </a:r>
            <a:endParaRPr lang="ru-RU" sz="2400" dirty="0"/>
          </a:p>
          <a:p>
            <a:endParaRPr lang="ru-RU" dirty="0"/>
          </a:p>
        </p:txBody>
      </p:sp>
    </p:spTree>
    <p:extLst>
      <p:ext uri="{BB962C8B-B14F-4D97-AF65-F5344CB8AC3E}">
        <p14:creationId xmlns:p14="http://schemas.microsoft.com/office/powerpoint/2010/main" val="8890396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D886F553-DEAA-4644-915F-7FC9F01926AC}"/>
              </a:ext>
            </a:extLst>
          </p:cNvPr>
          <p:cNvSpPr>
            <a:spLocks noGrp="1"/>
          </p:cNvSpPr>
          <p:nvPr>
            <p:ph type="title"/>
          </p:nvPr>
        </p:nvSpPr>
        <p:spPr>
          <a:xfrm>
            <a:off x="838200" y="365125"/>
            <a:ext cx="10515600" cy="757093"/>
          </a:xfrm>
        </p:spPr>
        <p:txBody>
          <a:bodyPr>
            <a:normAutofit fontScale="90000"/>
          </a:bodyPr>
          <a:lstStyle/>
          <a:p>
            <a:pPr algn="ctr"/>
            <a:r>
              <a:rPr lang="en-US" dirty="0"/>
              <a:t>Think in figures </a:t>
            </a:r>
            <a:r>
              <a:rPr lang="en-US" sz="2800" dirty="0"/>
              <a:t>(1/3) </a:t>
            </a:r>
            <a:endParaRPr lang="ru-RU" sz="2800" dirty="0"/>
          </a:p>
        </p:txBody>
      </p:sp>
      <p:sp>
        <p:nvSpPr>
          <p:cNvPr id="3" name="Объект 2">
            <a:extLst>
              <a:ext uri="{FF2B5EF4-FFF2-40B4-BE49-F238E27FC236}">
                <a16:creationId xmlns="" xmlns:a16="http://schemas.microsoft.com/office/drawing/2014/main" id="{B2381820-FD92-47D9-9A83-337EAA49B8F6}"/>
              </a:ext>
            </a:extLst>
          </p:cNvPr>
          <p:cNvSpPr>
            <a:spLocks noGrp="1"/>
          </p:cNvSpPr>
          <p:nvPr>
            <p:ph idx="1"/>
          </p:nvPr>
        </p:nvSpPr>
        <p:spPr>
          <a:xfrm>
            <a:off x="838200" y="1343891"/>
            <a:ext cx="10515600" cy="5292436"/>
          </a:xfrm>
        </p:spPr>
        <p:txBody>
          <a:bodyPr>
            <a:normAutofit/>
          </a:bodyPr>
          <a:lstStyle/>
          <a:p>
            <a:r>
              <a:rPr lang="en-US" sz="2400" dirty="0"/>
              <a:t>Once you are working in your new lab and producing data at full speed, you have to judge when you have enough data to write a paper. </a:t>
            </a:r>
          </a:p>
          <a:p>
            <a:r>
              <a:rPr lang="en-US" sz="2400" dirty="0"/>
              <a:t>Write too soon, and you may be wasting your time. </a:t>
            </a:r>
          </a:p>
          <a:p>
            <a:r>
              <a:rPr lang="en-US" sz="2400" dirty="0"/>
              <a:t>Wait too long, and you risk getting scooped. </a:t>
            </a:r>
          </a:p>
          <a:p>
            <a:r>
              <a:rPr lang="en-US" sz="2400" dirty="0"/>
              <a:t>Stop and write when the data are sufficient to tell a story that is complete and makes sense.</a:t>
            </a:r>
          </a:p>
          <a:p>
            <a:r>
              <a:rPr lang="en-US" sz="2400" dirty="0" smtClean="0"/>
              <a:t>The </a:t>
            </a:r>
            <a:r>
              <a:rPr lang="en-US" sz="2400" dirty="0"/>
              <a:t>key is to constantly keep the paper in mind while you are performing the experiments. </a:t>
            </a:r>
          </a:p>
          <a:p>
            <a:r>
              <a:rPr lang="en-US" sz="2400" dirty="0"/>
              <a:t>Think about the figures that can already go into the paper and the information they will contain. </a:t>
            </a:r>
          </a:p>
          <a:p>
            <a:endParaRPr lang="ru-RU" dirty="0"/>
          </a:p>
        </p:txBody>
      </p:sp>
    </p:spTree>
    <p:extLst>
      <p:ext uri="{BB962C8B-B14F-4D97-AF65-F5344CB8AC3E}">
        <p14:creationId xmlns:p14="http://schemas.microsoft.com/office/powerpoint/2010/main" val="23593164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2450D200-8962-4E8C-9EF8-B3FD00491327}"/>
              </a:ext>
            </a:extLst>
          </p:cNvPr>
          <p:cNvSpPr>
            <a:spLocks noGrp="1"/>
          </p:cNvSpPr>
          <p:nvPr>
            <p:ph type="title"/>
          </p:nvPr>
        </p:nvSpPr>
        <p:spPr>
          <a:xfrm>
            <a:off x="838200" y="365125"/>
            <a:ext cx="10515600" cy="493857"/>
          </a:xfrm>
        </p:spPr>
        <p:txBody>
          <a:bodyPr>
            <a:normAutofit fontScale="90000"/>
          </a:bodyPr>
          <a:lstStyle/>
          <a:p>
            <a:pPr algn="ctr"/>
            <a:r>
              <a:rPr lang="en-US" dirty="0"/>
              <a:t>Think in figures </a:t>
            </a:r>
            <a:r>
              <a:rPr lang="en-US" sz="3100" dirty="0"/>
              <a:t>(2/3)</a:t>
            </a:r>
            <a:endParaRPr lang="ru-RU" sz="3100" dirty="0"/>
          </a:p>
        </p:txBody>
      </p:sp>
      <p:sp>
        <p:nvSpPr>
          <p:cNvPr id="3" name="Объект 2">
            <a:extLst>
              <a:ext uri="{FF2B5EF4-FFF2-40B4-BE49-F238E27FC236}">
                <a16:creationId xmlns="" xmlns:a16="http://schemas.microsoft.com/office/drawing/2014/main" id="{7016AACF-59A0-4A21-B28E-25A39CD28B59}"/>
              </a:ext>
            </a:extLst>
          </p:cNvPr>
          <p:cNvSpPr>
            <a:spLocks noGrp="1"/>
          </p:cNvSpPr>
          <p:nvPr>
            <p:ph idx="1"/>
          </p:nvPr>
        </p:nvSpPr>
        <p:spPr>
          <a:xfrm>
            <a:off x="838200" y="1191491"/>
            <a:ext cx="10515600" cy="4985472"/>
          </a:xfrm>
        </p:spPr>
        <p:txBody>
          <a:bodyPr/>
          <a:lstStyle/>
          <a:p>
            <a:r>
              <a:rPr lang="en-US" sz="2400" dirty="0"/>
              <a:t>The reader must come to the same conclusions you have solely on the basis of your results.</a:t>
            </a:r>
          </a:p>
          <a:p>
            <a:r>
              <a:rPr lang="en-US" sz="2400" dirty="0" smtClean="0"/>
              <a:t>So </a:t>
            </a:r>
            <a:r>
              <a:rPr lang="en-US" sz="2400" dirty="0"/>
              <a:t>ask yourself whether, after grasping the results presented in your figures, the reader will be led to the correct overall conclusion. </a:t>
            </a:r>
          </a:p>
          <a:p>
            <a:r>
              <a:rPr lang="en-US" sz="2400" dirty="0"/>
              <a:t>What convincing experiment might be missing? </a:t>
            </a:r>
          </a:p>
          <a:p>
            <a:r>
              <a:rPr lang="en-US" sz="2400" dirty="0"/>
              <a:t>Are there alternative explanations? </a:t>
            </a:r>
          </a:p>
          <a:p>
            <a:r>
              <a:rPr lang="en-US" sz="2400" dirty="0"/>
              <a:t>If so, what data will you need to collect to eliminate that other possibility? </a:t>
            </a:r>
          </a:p>
          <a:p>
            <a:r>
              <a:rPr lang="en-US" sz="2400" dirty="0"/>
              <a:t>Before performing a new experiment, always ask yourself how it will contribute to the logic of the publication.</a:t>
            </a:r>
            <a:endParaRPr lang="ru-RU" sz="2400" dirty="0"/>
          </a:p>
          <a:p>
            <a:endParaRPr lang="ru-RU" dirty="0"/>
          </a:p>
        </p:txBody>
      </p:sp>
    </p:spTree>
    <p:extLst>
      <p:ext uri="{BB962C8B-B14F-4D97-AF65-F5344CB8AC3E}">
        <p14:creationId xmlns:p14="http://schemas.microsoft.com/office/powerpoint/2010/main" val="1130308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D0C88E41-2019-4DEE-BF88-1F636987E5CA}"/>
              </a:ext>
            </a:extLst>
          </p:cNvPr>
          <p:cNvSpPr>
            <a:spLocks noGrp="1"/>
          </p:cNvSpPr>
          <p:nvPr>
            <p:ph type="title"/>
          </p:nvPr>
        </p:nvSpPr>
        <p:spPr/>
        <p:txBody>
          <a:bodyPr/>
          <a:lstStyle/>
          <a:p>
            <a:pPr algn="ctr"/>
            <a:r>
              <a:rPr lang="en-US" dirty="0"/>
              <a:t>Think in figures </a:t>
            </a:r>
            <a:r>
              <a:rPr lang="en-US" sz="3100" dirty="0"/>
              <a:t>(3/3)</a:t>
            </a:r>
            <a:endParaRPr lang="ru-RU" dirty="0"/>
          </a:p>
        </p:txBody>
      </p:sp>
      <p:sp>
        <p:nvSpPr>
          <p:cNvPr id="3" name="Объект 2">
            <a:extLst>
              <a:ext uri="{FF2B5EF4-FFF2-40B4-BE49-F238E27FC236}">
                <a16:creationId xmlns="" xmlns:a16="http://schemas.microsoft.com/office/drawing/2014/main" id="{14721CE8-BB95-4892-BB11-025C0A2DAB4F}"/>
              </a:ext>
            </a:extLst>
          </p:cNvPr>
          <p:cNvSpPr>
            <a:spLocks noGrp="1"/>
          </p:cNvSpPr>
          <p:nvPr>
            <p:ph idx="1"/>
          </p:nvPr>
        </p:nvSpPr>
        <p:spPr/>
        <p:txBody>
          <a:bodyPr/>
          <a:lstStyle/>
          <a:p>
            <a:r>
              <a:rPr lang="en-US" sz="2400" dirty="0"/>
              <a:t>As you are immersed in the details of your work, it may be difficult to remain objective and see the holes. </a:t>
            </a:r>
          </a:p>
          <a:p>
            <a:r>
              <a:rPr lang="en-US" sz="2400" dirty="0"/>
              <a:t>Test your reasoning on colleagues by asking them whether you told a logical and convincing story after giving a talk from your assembled figures, for example. </a:t>
            </a:r>
            <a:endParaRPr lang="ru-RU" sz="2400" dirty="0"/>
          </a:p>
          <a:p>
            <a:endParaRPr lang="ru-RU" dirty="0"/>
          </a:p>
        </p:txBody>
      </p:sp>
    </p:spTree>
    <p:extLst>
      <p:ext uri="{BB962C8B-B14F-4D97-AF65-F5344CB8AC3E}">
        <p14:creationId xmlns:p14="http://schemas.microsoft.com/office/powerpoint/2010/main" val="14523910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Дерево">
  <a:themeElements>
    <a:clrScheme name="Дерево">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Дерево">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Дерево">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Дерево</Template>
  <TotalTime>236</TotalTime>
  <Words>2251</Words>
  <Application>Microsoft Office PowerPoint</Application>
  <PresentationFormat>Широкоэкранный</PresentationFormat>
  <Paragraphs>152</Paragraphs>
  <Slides>22</Slides>
  <Notes>0</Notes>
  <HiddenSlides>1</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22</vt:i4>
      </vt:variant>
    </vt:vector>
  </HeadingPairs>
  <TitlesOfParts>
    <vt:vector size="27" baseType="lpstr">
      <vt:lpstr>Cambria</vt:lpstr>
      <vt:lpstr>Rockwell</vt:lpstr>
      <vt:lpstr>Rockwell Condensed</vt:lpstr>
      <vt:lpstr>Wingdings</vt:lpstr>
      <vt:lpstr>Дерево</vt:lpstr>
      <vt:lpstr>So what makes a good paper?  By Katrina Kelner is Deputy Editor, Life Sciences, at Science magazine.</vt:lpstr>
      <vt:lpstr>Vocabulary</vt:lpstr>
      <vt:lpstr>Презентация PowerPoint</vt:lpstr>
      <vt:lpstr>So what makes a good paper?</vt:lpstr>
      <vt:lpstr>Choose a good environment for publishing (1/2)</vt:lpstr>
      <vt:lpstr>Choose a good environment for publishing (2/2) </vt:lpstr>
      <vt:lpstr>Think in figures (1/3) </vt:lpstr>
      <vt:lpstr>Think in figures (2/3)</vt:lpstr>
      <vt:lpstr>Think in figures (3/3)</vt:lpstr>
      <vt:lpstr>Choose an appropriate journal</vt:lpstr>
      <vt:lpstr>Submit a high-quality paper (1/2) </vt:lpstr>
      <vt:lpstr>Submit a high-quality paper (2/2)</vt:lpstr>
      <vt:lpstr>Help ensure that the review process goes smoothly (1/2)</vt:lpstr>
      <vt:lpstr>Help ensure that the review process goes smoothly (2/2) </vt:lpstr>
      <vt:lpstr>Презентация PowerPoint</vt:lpstr>
      <vt:lpstr>Презентация PowerPoint</vt:lpstr>
      <vt:lpstr>Respond to reviewers' comments positively and constructively </vt:lpstr>
      <vt:lpstr>Презентация PowerPoint</vt:lpstr>
      <vt:lpstr>Презентация PowerPoint</vt:lpstr>
      <vt:lpstr>How to deal with rejection (1/2)</vt:lpstr>
      <vt:lpstr>How to deal with rejection (2/2)</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 what makes a good paper?  By Katrina Kelner</dc:title>
  <dc:creator>Аманжол Бектемесов</dc:creator>
  <cp:lastModifiedBy>Жоламан</cp:lastModifiedBy>
  <cp:revision>20</cp:revision>
  <dcterms:created xsi:type="dcterms:W3CDTF">2018-11-09T09:13:12Z</dcterms:created>
  <dcterms:modified xsi:type="dcterms:W3CDTF">2025-03-31T12:09:39Z</dcterms:modified>
</cp:coreProperties>
</file>